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0" r:id="rId2"/>
  </p:sldMasterIdLst>
  <p:notesMasterIdLst>
    <p:notesMasterId r:id="rId7"/>
  </p:notesMasterIdLst>
  <p:sldIdLst>
    <p:sldId id="267" r:id="rId3"/>
    <p:sldId id="268" r:id="rId4"/>
    <p:sldId id="269" r:id="rId5"/>
    <p:sldId id="270" r:id="rId6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1272A4"/>
    <a:srgbClr val="E9F8FF"/>
    <a:srgbClr val="7CC0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30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527FE2-56CF-4B6A-9CC3-B12B7116F80C}" type="datetimeFigureOut">
              <a:rPr lang="ko-KR" altLang="en-US" smtClean="0"/>
              <a:t>2026-08-25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45ABFD-D839-4E52-8BB0-541B993DB5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7289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3582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4022" y="3224213"/>
            <a:ext cx="5689956" cy="738664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42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4023" y="4011812"/>
            <a:ext cx="2982355" cy="46166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4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584023" y="5458693"/>
            <a:ext cx="1529842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584023" y="5842496"/>
            <a:ext cx="1620957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5088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776288"/>
            <a:ext cx="1115690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800">
                <a:solidFill>
                  <a:srgbClr val="09507D"/>
                </a:solidFill>
              </a:defRPr>
            </a:lvl1pPr>
            <a:lvl2pPr marL="457197" indent="0">
              <a:buNone/>
              <a:defRPr/>
            </a:lvl2pPr>
            <a:lvl3pPr marL="914395" indent="0">
              <a:buNone/>
              <a:defRPr/>
            </a:lvl3pPr>
            <a:lvl4pPr marL="1371592" indent="0">
              <a:buNone/>
              <a:defRPr/>
            </a:lvl4pPr>
            <a:lvl5pPr marL="1828789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7377" y="2577883"/>
            <a:ext cx="4379597" cy="64633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600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1384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3" y="87012"/>
            <a:ext cx="3127908" cy="461665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4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0192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2" y="87012"/>
            <a:ext cx="6480176" cy="4692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2400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888859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3CCC169C-C523-1B45-9A93-5CD532AD75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9"/>
            <a:ext cx="6858000" cy="990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257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1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662"/>
            </a:lvl1pPr>
            <a:lvl2pPr marL="316520" indent="0" algn="ctr">
              <a:buNone/>
              <a:defRPr sz="1385"/>
            </a:lvl2pPr>
            <a:lvl3pPr marL="633039" indent="0" algn="ctr">
              <a:buNone/>
              <a:defRPr sz="1246"/>
            </a:lvl3pPr>
            <a:lvl4pPr marL="949559" indent="0" algn="ctr">
              <a:buNone/>
              <a:defRPr sz="1108"/>
            </a:lvl4pPr>
            <a:lvl5pPr marL="1266078" indent="0" algn="ctr">
              <a:buNone/>
              <a:defRPr sz="1108"/>
            </a:lvl5pPr>
            <a:lvl6pPr marL="1582598" indent="0" algn="ctr">
              <a:buNone/>
              <a:defRPr sz="1108"/>
            </a:lvl6pPr>
            <a:lvl7pPr marL="1899117" indent="0" algn="ctr">
              <a:buNone/>
              <a:defRPr sz="1108"/>
            </a:lvl7pPr>
            <a:lvl8pPr marL="2215637" indent="0" algn="ctr">
              <a:buNone/>
              <a:defRPr sz="1108"/>
            </a:lvl8pPr>
            <a:lvl9pPr marL="2532156" indent="0" algn="ctr">
              <a:buNone/>
              <a:defRPr sz="1108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0F0B2-DC44-4D7F-B9BC-23EB46679998}" type="datetimeFigureOut">
              <a:rPr lang="ko-KR" altLang="en-US" smtClean="0"/>
              <a:t>2026-08-25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F5F6E0-E4C1-4D32-8605-C37E4FBD9F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489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VPPT-A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3582"/>
          </a:xfrm>
          <a:prstGeom prst="rect">
            <a:avLst/>
          </a:prstGeom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4022" y="3224213"/>
            <a:ext cx="5268558" cy="68897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877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Head Title Goes Here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4023" y="4011812"/>
            <a:ext cx="2764668" cy="433196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215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  <p:sp>
        <p:nvSpPr>
          <p:cNvPr id="11" name="텍스트 개체 틀 10"/>
          <p:cNvSpPr>
            <a:spLocks noGrp="1"/>
          </p:cNvSpPr>
          <p:nvPr>
            <p:ph type="body" sz="quarter" idx="14" hasCustomPrompt="1"/>
          </p:nvPr>
        </p:nvSpPr>
        <p:spPr>
          <a:xfrm>
            <a:off x="584023" y="5458693"/>
            <a:ext cx="1425903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20YY.MM.DD</a:t>
            </a:r>
            <a:endParaRPr lang="ko-KR" altLang="en-US" dirty="0"/>
          </a:p>
        </p:txBody>
      </p:sp>
      <p:sp>
        <p:nvSpPr>
          <p:cNvPr id="12" name="텍스트 개체 틀 10"/>
          <p:cNvSpPr>
            <a:spLocks noGrp="1"/>
          </p:cNvSpPr>
          <p:nvPr>
            <p:ph type="body" sz="quarter" idx="15" hasCustomPrompt="1"/>
          </p:nvPr>
        </p:nvSpPr>
        <p:spPr>
          <a:xfrm>
            <a:off x="584023" y="5842496"/>
            <a:ext cx="1510350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Name / Dept.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9884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osco_ppt-format(verticla)_index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87375" y="776288"/>
            <a:ext cx="1046890" cy="348109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1662">
                <a:solidFill>
                  <a:srgbClr val="09507D"/>
                </a:solidFill>
              </a:defRPr>
            </a:lvl1pPr>
            <a:lvl2pPr marL="422041" indent="0">
              <a:buNone/>
              <a:defRPr/>
            </a:lvl2pPr>
            <a:lvl3pPr marL="844083" indent="0">
              <a:buNone/>
              <a:defRPr/>
            </a:lvl3pPr>
            <a:lvl4pPr marL="1266124" indent="0">
              <a:buNone/>
              <a:defRPr/>
            </a:lvl4pPr>
            <a:lvl5pPr marL="1688165" indent="0">
              <a:buNone/>
              <a:defRPr/>
            </a:lvl5pPr>
          </a:lstStyle>
          <a:p>
            <a:pPr lvl="0"/>
            <a:r>
              <a:rPr lang="en-US" altLang="ko-KR" dirty="0"/>
              <a:t>Contents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 hasCustomPrompt="1"/>
          </p:nvPr>
        </p:nvSpPr>
        <p:spPr>
          <a:xfrm>
            <a:off x="587377" y="2577883"/>
            <a:ext cx="4053097" cy="603691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3323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1224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A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3" y="87012"/>
            <a:ext cx="2889124" cy="433196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>
              <a:buNone/>
              <a:defRPr sz="2215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99217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osco_ppt-format(verticla)_inside-B.pdf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텍스트 개체 틀 5"/>
          <p:cNvSpPr>
            <a:spLocks noGrp="1"/>
          </p:cNvSpPr>
          <p:nvPr>
            <p:ph type="body" sz="quarter" idx="10" hasCustomPrompt="1"/>
          </p:nvPr>
        </p:nvSpPr>
        <p:spPr>
          <a:xfrm>
            <a:off x="188912" y="87012"/>
            <a:ext cx="6480176" cy="43319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buNone/>
              <a:defRPr sz="2215" b="1" baseline="0">
                <a:solidFill>
                  <a:srgbClr val="09507D"/>
                </a:solidFill>
              </a:defRPr>
            </a:lvl1pPr>
          </a:lstStyle>
          <a:p>
            <a:pPr lvl="0"/>
            <a:r>
              <a:rPr lang="en-US" altLang="ko-KR" dirty="0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84202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318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5" r:id="rId6"/>
  </p:sldLayoutIdLst>
  <p:txStyles>
    <p:titleStyle>
      <a:lvl1pPr algn="ctr" defTabSz="914395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8" indent="-342898" algn="l" defTabSz="914395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6" indent="-285749" algn="l" defTabSz="914395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9" algn="l" defTabSz="914395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9" algn="l" defTabSz="914395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231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</p:sldLayoutIdLst>
  <p:txStyles>
    <p:titleStyle>
      <a:lvl1pPr algn="ctr" defTabSz="844083" rtl="0" eaLnBrk="1" latinLnBrk="1" hangingPunct="1"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6531" indent="-316531" algn="l" defTabSz="844083" rtl="0" eaLnBrk="1" latinLnBrk="1" hangingPunct="1">
        <a:spcBef>
          <a:spcPct val="20000"/>
        </a:spcBef>
        <a:buFont typeface="Arial" pitchFamily="34" charset="0"/>
        <a:buChar char="•"/>
        <a:defRPr sz="2954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63776" algn="l" defTabSz="844083" rtl="0" eaLnBrk="1" latinLnBrk="1" hangingPunct="1">
        <a:spcBef>
          <a:spcPct val="20000"/>
        </a:spcBef>
        <a:buFont typeface="Arial" pitchFamily="34" charset="0"/>
        <a:buChar char="–"/>
        <a:defRPr sz="258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spcBef>
          <a:spcPct val="20000"/>
        </a:spcBef>
        <a:buFont typeface="Arial" pitchFamily="34" charset="0"/>
        <a:buChar char="–"/>
        <a:defRPr sz="1846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spcBef>
          <a:spcPct val="20000"/>
        </a:spcBef>
        <a:buFont typeface="Arial" pitchFamily="34" charset="0"/>
        <a:buChar char="»"/>
        <a:defRPr sz="1846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spcBef>
          <a:spcPct val="20000"/>
        </a:spcBef>
        <a:buFont typeface="Arial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2280" y="213922"/>
            <a:ext cx="44534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35396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위탁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미래공모과제 제안 요청서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(RFP)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CB8C29BA-1C8A-3BAF-B709-1CE279E8B4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330609"/>
              </p:ext>
            </p:extLst>
          </p:nvPr>
        </p:nvGraphicFramePr>
        <p:xfrm>
          <a:off x="194618" y="779393"/>
          <a:ext cx="6468763" cy="9006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0710">
                  <a:extLst>
                    <a:ext uri="{9D8B030D-6E8A-4147-A177-3AD203B41FA5}">
                      <a16:colId xmlns:a16="http://schemas.microsoft.com/office/drawing/2014/main" val="1828289916"/>
                    </a:ext>
                  </a:extLst>
                </a:gridCol>
                <a:gridCol w="531340">
                  <a:extLst>
                    <a:ext uri="{9D8B030D-6E8A-4147-A177-3AD203B41FA5}">
                      <a16:colId xmlns:a16="http://schemas.microsoft.com/office/drawing/2014/main" val="2041940327"/>
                    </a:ext>
                  </a:extLst>
                </a:gridCol>
                <a:gridCol w="1408671">
                  <a:extLst>
                    <a:ext uri="{9D8B030D-6E8A-4147-A177-3AD203B41FA5}">
                      <a16:colId xmlns:a16="http://schemas.microsoft.com/office/drawing/2014/main" val="3481979450"/>
                    </a:ext>
                  </a:extLst>
                </a:gridCol>
                <a:gridCol w="1235675">
                  <a:extLst>
                    <a:ext uri="{9D8B030D-6E8A-4147-A177-3AD203B41FA5}">
                      <a16:colId xmlns:a16="http://schemas.microsoft.com/office/drawing/2014/main" val="850964068"/>
                    </a:ext>
                  </a:extLst>
                </a:gridCol>
                <a:gridCol w="1952367">
                  <a:extLst>
                    <a:ext uri="{9D8B030D-6E8A-4147-A177-3AD203B41FA5}">
                      <a16:colId xmlns:a16="http://schemas.microsoft.com/office/drawing/2014/main" val="3051834465"/>
                    </a:ext>
                  </a:extLst>
                </a:gridCol>
              </a:tblGrid>
              <a:tr h="3248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과제구분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미래공모 과제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754731"/>
                  </a:ext>
                </a:extLst>
              </a:tr>
              <a:tr h="3986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과제명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CO</a:t>
                      </a:r>
                      <a:r>
                        <a:rPr lang="en-US" altLang="ko-KR" sz="1200" b="0" baseline="-25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-FT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상용급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생산 통합공정 모델링 고도화 및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LCA/TEA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613157"/>
                  </a:ext>
                </a:extLst>
              </a:tr>
              <a:tr h="3248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연구기간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‘27.08.01~ ‘28.11.30 (16</a:t>
                      </a:r>
                      <a:r>
                        <a:rPr lang="ko-KR" altLang="en-US" sz="1200" b="0" i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개월</a:t>
                      </a: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200" b="0" i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41727"/>
                  </a:ext>
                </a:extLst>
              </a:tr>
              <a:tr h="3248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작성자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endParaRPr lang="ko-KR" altLang="en-US" sz="1200" b="0" i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xxx </a:t>
                      </a:r>
                      <a:r>
                        <a:rPr lang="ko-KR" altLang="en-US" sz="1200" b="0" i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242849"/>
                  </a:ext>
                </a:extLst>
              </a:tr>
              <a:tr h="324873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제안과제 연구 필요성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638686"/>
                  </a:ext>
                </a:extLst>
              </a:tr>
              <a:tr h="1218723">
                <a:tc gridSpan="5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항공부문 탄소중립의 핵심 수단으로 </a:t>
                      </a:r>
                      <a:r>
                        <a:rPr lang="en-US" altLang="ko-KR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PtL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의 전략적 중요성이 확대되고 있으나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현재 생산단가는 약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$3~5/kg-SAF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수준으로 높아 시장 경쟁력 확보를 위해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$2/kg-SAF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이하의 생산비용 달성이 요구됨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고효율 </a:t>
                      </a:r>
                      <a:r>
                        <a:rPr lang="en-US" altLang="ko-KR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PtL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촉매의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상용급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적용 및 공정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통합∙최적화를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통한 에너지 효율 향상과 생산비용 절감이 필요하며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CORSIA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∙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RED III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등 국제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기준을 충족하는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상용급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PtL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생산 기술 확보가 요구됨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59924"/>
                  </a:ext>
                </a:extLst>
              </a:tr>
              <a:tr h="324873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2.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연구목표 및 내용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793278"/>
                  </a:ext>
                </a:extLst>
              </a:tr>
              <a:tr h="4737327">
                <a:tc gridSpan="5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목표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상용급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PtL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공정기술 확보 및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경제성∙환경성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통합 평가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내용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Aspen Plus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활용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상용급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생산 통합공정 모델 구축 및 실험 데이터 기반 모델링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tuning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: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반응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(CO</a:t>
                      </a:r>
                      <a:r>
                        <a:rPr lang="en-US" altLang="ko-KR" sz="1200" b="0" baseline="-25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-FT/Tandem), Upgrading,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분리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정제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열교환망을 포함한 통합공정 모사 및 물질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에너지 수지 산출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: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실험 데이터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전환율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성분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Trend)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CO</a:t>
                      </a:r>
                      <a:r>
                        <a:rPr lang="en-US" altLang="ko-KR" sz="1200" b="0" baseline="-25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-FT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반응기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Kinetic Modeling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구축</a:t>
                      </a:r>
                      <a:b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</a:b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TEA(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기술경제성평가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): CAPEX/OPEX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추정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SAF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생산원가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($/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톤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-SAF)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산출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손익 분기점 달성 시나리오 도출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포집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CO</a:t>
                      </a:r>
                      <a:r>
                        <a:rPr lang="en-US" altLang="ko-KR" sz="1200" b="0" baseline="-25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청정수소 단가에 따른 민감도 분석 수행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ko-KR" altLang="en-US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LCA(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환경성평가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): Well-to-Wake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기준 온실가스 배출량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(g CO</a:t>
                      </a:r>
                      <a:r>
                        <a:rPr lang="en-US" altLang="ko-KR" sz="1200" b="0" baseline="-25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eq./MJ-SAF)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산정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국제 기준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(CORSIA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∙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RED III) SAF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인증 가능 시나리오 도출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(CO</a:t>
                      </a:r>
                      <a:r>
                        <a:rPr lang="en-US" altLang="ko-KR" sz="1200" b="0" baseline="-25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포집원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및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포집공정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수소 생산 방식 및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전력원에 따른 민감도 분석 수행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지표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969530"/>
                  </a:ext>
                </a:extLst>
              </a:tr>
              <a:tr h="324873">
                <a:tc gridSpan="2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3.</a:t>
                      </a:r>
                      <a:r>
                        <a:rPr lang="en-US" altLang="ko-KR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기타 특이사항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170211"/>
                  </a:ext>
                </a:extLst>
              </a:tr>
              <a:tr h="608788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상기 연구내용은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RIST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와 협의 하에 조율 가능함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 내용 기준 문헌 및 사례 조사 공동 수행 필요함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 결과물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(Aspen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Plus,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TEA/LCA raw file)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원본 파일 제출이 필요함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440376"/>
                  </a:ext>
                </a:extLst>
              </a:tr>
            </a:tbl>
          </a:graphicData>
        </a:graphic>
      </p:graphicFrame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330495ED-D47F-C14E-AB5C-47BF7B097D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4723797"/>
              </p:ext>
            </p:extLst>
          </p:nvPr>
        </p:nvGraphicFramePr>
        <p:xfrm>
          <a:off x="283028" y="7326408"/>
          <a:ext cx="6291941" cy="14392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6114">
                  <a:extLst>
                    <a:ext uri="{9D8B030D-6E8A-4147-A177-3AD203B41FA5}">
                      <a16:colId xmlns:a16="http://schemas.microsoft.com/office/drawing/2014/main" val="2670109035"/>
                    </a:ext>
                  </a:extLst>
                </a:gridCol>
                <a:gridCol w="3605999">
                  <a:extLst>
                    <a:ext uri="{9D8B030D-6E8A-4147-A177-3AD203B41FA5}">
                      <a16:colId xmlns:a16="http://schemas.microsoft.com/office/drawing/2014/main" val="1923428229"/>
                    </a:ext>
                  </a:extLst>
                </a:gridCol>
                <a:gridCol w="718457">
                  <a:extLst>
                    <a:ext uri="{9D8B030D-6E8A-4147-A177-3AD203B41FA5}">
                      <a16:colId xmlns:a16="http://schemas.microsoft.com/office/drawing/2014/main" val="3692949242"/>
                    </a:ext>
                  </a:extLst>
                </a:gridCol>
                <a:gridCol w="631371">
                  <a:extLst>
                    <a:ext uri="{9D8B030D-6E8A-4147-A177-3AD203B41FA5}">
                      <a16:colId xmlns:a16="http://schemas.microsoft.com/office/drawing/2014/main" val="589363058"/>
                    </a:ext>
                  </a:extLst>
                </a:gridCol>
              </a:tblGrid>
              <a:tr h="177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운용정의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개발목표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가중치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328927"/>
                  </a:ext>
                </a:extLst>
              </a:tr>
              <a:tr h="398470"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통합공정 모델링 및 </a:t>
                      </a:r>
                      <a:endParaRPr lang="en-US" altLang="ko-KR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경제성 평가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Aspen Plus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활용 통합공정 모사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및 </a:t>
                      </a:r>
                      <a:r>
                        <a:rPr lang="ko-KR" altLang="en-US" sz="10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경제성 평가 수행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None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40%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7368468"/>
                  </a:ext>
                </a:extLst>
              </a:tr>
              <a:tr h="3984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SAF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인증 가능 </a:t>
                      </a:r>
                      <a:endParaRPr lang="en-US" altLang="ko-KR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시나리오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도출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Well-to-Wake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기준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SAF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인증 가능 달성 시나리오 도출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40%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024111"/>
                  </a:ext>
                </a:extLst>
              </a:tr>
              <a:tr h="3984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IP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확보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PtL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기반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SAF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생산 통합공정 관련 특허 출원 건수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당사 공동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 이상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11914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46582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14865" y="213922"/>
            <a:ext cx="38282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35396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미래공모과제 제안 요청서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(RFP)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477877"/>
              </p:ext>
            </p:extLst>
          </p:nvPr>
        </p:nvGraphicFramePr>
        <p:xfrm>
          <a:off x="191528" y="591556"/>
          <a:ext cx="6468763" cy="92365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0710">
                  <a:extLst>
                    <a:ext uri="{9D8B030D-6E8A-4147-A177-3AD203B41FA5}">
                      <a16:colId xmlns:a16="http://schemas.microsoft.com/office/drawing/2014/main" val="1828289916"/>
                    </a:ext>
                  </a:extLst>
                </a:gridCol>
                <a:gridCol w="531340">
                  <a:extLst>
                    <a:ext uri="{9D8B030D-6E8A-4147-A177-3AD203B41FA5}">
                      <a16:colId xmlns:a16="http://schemas.microsoft.com/office/drawing/2014/main" val="2041940327"/>
                    </a:ext>
                  </a:extLst>
                </a:gridCol>
                <a:gridCol w="1408671">
                  <a:extLst>
                    <a:ext uri="{9D8B030D-6E8A-4147-A177-3AD203B41FA5}">
                      <a16:colId xmlns:a16="http://schemas.microsoft.com/office/drawing/2014/main" val="3481979450"/>
                    </a:ext>
                  </a:extLst>
                </a:gridCol>
                <a:gridCol w="1235675">
                  <a:extLst>
                    <a:ext uri="{9D8B030D-6E8A-4147-A177-3AD203B41FA5}">
                      <a16:colId xmlns:a16="http://schemas.microsoft.com/office/drawing/2014/main" val="850964068"/>
                    </a:ext>
                  </a:extLst>
                </a:gridCol>
                <a:gridCol w="1952367">
                  <a:extLst>
                    <a:ext uri="{9D8B030D-6E8A-4147-A177-3AD203B41FA5}">
                      <a16:colId xmlns:a16="http://schemas.microsoft.com/office/drawing/2014/main" val="3051834465"/>
                    </a:ext>
                  </a:extLst>
                </a:gridCol>
              </a:tblGrid>
              <a:tr h="3115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과제구분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미래공모 과제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754731"/>
                  </a:ext>
                </a:extLst>
              </a:tr>
              <a:tr h="3115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과제명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e-Fuel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생산 핵심 반응을 위한 발열 반응기 설계 기술 개발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613157"/>
                  </a:ext>
                </a:extLst>
              </a:tr>
              <a:tr h="3115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연구기간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‘27.1.1 ~ ‘27.12.31</a:t>
                      </a:r>
                      <a:endParaRPr lang="ko-KR" altLang="en-US" sz="1200" b="0" i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41727"/>
                  </a:ext>
                </a:extLst>
              </a:tr>
              <a:tr h="31150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작성자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-</a:t>
                      </a:r>
                      <a:endParaRPr lang="ko-KR" altLang="en-US" sz="1200" b="0" i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xxx </a:t>
                      </a:r>
                      <a:r>
                        <a:rPr lang="ko-KR" altLang="en-US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백만원</a:t>
                      </a:r>
                      <a:endParaRPr lang="ko-KR" altLang="en-US" sz="1200" b="0" i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242849"/>
                  </a:ext>
                </a:extLst>
              </a:tr>
              <a:tr h="311505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제안과제 연구 필요성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638686"/>
                  </a:ext>
                </a:extLst>
              </a:tr>
              <a:tr h="2056326">
                <a:tc gridSpan="5">
                  <a:txBody>
                    <a:bodyPr/>
                    <a:lstStyle/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EU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는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e-Fuel(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합성연료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RFNBO)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전용 혼합의무를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'30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1.2% → '35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5% → '50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35%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로 부과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해운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육상 부문도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RFNBO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의무 확대 →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CO₂+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그린수소 기반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e-Fuel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생산설비 투자가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'30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년 전후 본격화</a:t>
                      </a: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e-Fuel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합성 반응은 모두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강발열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→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FT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합성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(ΔH ≈ -165 kJ/mol‑CO),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메탄올 합성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(-49 kJ/mol‑CO₂),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메탄화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(-165 kJ/mol‑CO₂) →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단열 온도 상승 수백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~1,000℃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급으로 국소 과열 시 촉매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열열화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선택도 저하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열폭주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발생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반응기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관경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열매체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조건이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수율과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설비비 지배</a:t>
                      </a: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특히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e-Fuel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은 재생에너지 기반 수소 공급의 간헐성으로 부하 추종 운전이 불가피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정상상태 설계만으로는 부하 급변 시 과도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hot spot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을 예측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억제할 수 없음 → 국내는 촉매 연구에 편중되어 반응기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열설계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과도해석 역량 부재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해외 라이센스 社 의존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59924"/>
                  </a:ext>
                </a:extLst>
              </a:tr>
              <a:tr h="311505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2.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연구목표 및 내용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793278"/>
                  </a:ext>
                </a:extLst>
              </a:tr>
              <a:tr h="4269195">
                <a:tc gridSpan="5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목표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- e-Fuel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합성 반응의 고정층 반응기 정상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과도상태 열전달 예측 모델 및 부하변동 대응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안전운전 </a:t>
                      </a:r>
                      <a:r>
                        <a:rPr lang="ko-KR" altLang="en-US" sz="12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설계맵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확보</a:t>
                      </a:r>
                      <a:endParaRPr lang="en-US" altLang="ko-KR" sz="1200" b="0" kern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5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내용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FT/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메탄올 합성 등 발열 반응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속도식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문헌 조사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설계에 따른 열전달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상관식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비교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선정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고정층 반응기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축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반경 방향 온도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예측 코드 개발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hot spot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위치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크기 예측 등 검증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-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원료 공급량 변동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시 과도 온도 거동 해석 코드 개발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부하 변동 과도 해석 및 안전 운전 설계 맵 도출</a:t>
                      </a:r>
                      <a:b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</a:b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  →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관경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·GHSV·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열매체온도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·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허용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부하변동률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기반 안전운전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설계맵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및 스케일업 인자 도출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5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지표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969530"/>
                  </a:ext>
                </a:extLst>
              </a:tr>
              <a:tr h="125780">
                <a:tc gridSpan="2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3.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기타 특이사항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170211"/>
                  </a:ext>
                </a:extLst>
              </a:tr>
              <a:tr h="767668">
                <a:tc gridSpan="5">
                  <a:txBody>
                    <a:bodyPr/>
                    <a:lstStyle/>
                    <a:p>
                      <a:pPr marL="171450" marR="0" lvl="0" indent="-17145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상기 연구내용은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RIST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와 협의 하에 조율 가능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latinLnBrk="1">
                        <a:buFontTx/>
                        <a:buChar char="-"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당사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포스코홀딩스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/RIST)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활용 가능하도록 코드 구동 환경 구성 필요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171450" indent="-171450" algn="l" latinLnBrk="1">
                        <a:buFontTx/>
                        <a:buChar char="-"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열전달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/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반응 해석 관련 연구과제 수행 실적 필수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440376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A43BE34-AE2E-EEAA-6B36-645C21E0E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4341901"/>
              </p:ext>
            </p:extLst>
          </p:nvPr>
        </p:nvGraphicFramePr>
        <p:xfrm>
          <a:off x="341623" y="7010397"/>
          <a:ext cx="6168572" cy="166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5931">
                  <a:extLst>
                    <a:ext uri="{9D8B030D-6E8A-4147-A177-3AD203B41FA5}">
                      <a16:colId xmlns:a16="http://schemas.microsoft.com/office/drawing/2014/main" val="2670109035"/>
                    </a:ext>
                  </a:extLst>
                </a:gridCol>
                <a:gridCol w="3609048">
                  <a:extLst>
                    <a:ext uri="{9D8B030D-6E8A-4147-A177-3AD203B41FA5}">
                      <a16:colId xmlns:a16="http://schemas.microsoft.com/office/drawing/2014/main" val="1923428229"/>
                    </a:ext>
                  </a:extLst>
                </a:gridCol>
                <a:gridCol w="865848">
                  <a:extLst>
                    <a:ext uri="{9D8B030D-6E8A-4147-A177-3AD203B41FA5}">
                      <a16:colId xmlns:a16="http://schemas.microsoft.com/office/drawing/2014/main" val="3692949242"/>
                    </a:ext>
                  </a:extLst>
                </a:gridCol>
                <a:gridCol w="667745">
                  <a:extLst>
                    <a:ext uri="{9D8B030D-6E8A-4147-A177-3AD203B41FA5}">
                      <a16:colId xmlns:a16="http://schemas.microsoft.com/office/drawing/2014/main" val="589363058"/>
                    </a:ext>
                  </a:extLst>
                </a:gridCol>
              </a:tblGrid>
              <a:tr h="2169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운용정의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개발목표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가중치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328927"/>
                  </a:ext>
                </a:extLst>
              </a:tr>
              <a:tr h="3544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Hot spot 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온도 예측 정확도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 2D </a:t>
                      </a:r>
                      <a:r>
                        <a:rPr kumimoji="0" lang="ko-KR" alt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모델 예측 </a:t>
                      </a:r>
                      <a:r>
                        <a:rPr kumimoji="0" lang="ko-KR" altLang="en-US" sz="9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촉매층</a:t>
                      </a:r>
                      <a:r>
                        <a:rPr kumimoji="0" lang="ko-KR" alt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최고온도 </a:t>
                      </a:r>
                      <a:r>
                        <a:rPr kumimoji="0" lang="ko-KR" altLang="en-US" sz="9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상승분</a:t>
                      </a:r>
                      <a:r>
                        <a:rPr kumimoji="0" lang="en-US" altLang="ko-K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en-US" altLang="ko-KR" sz="9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ΔT_max</a:t>
                      </a:r>
                      <a:r>
                        <a:rPr kumimoji="0" lang="en-US" altLang="ko-K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= T_max − </a:t>
                      </a:r>
                      <a:r>
                        <a:rPr kumimoji="0" lang="en-US" altLang="ko-KR" sz="900" b="0" i="0" u="none" strike="noStrike" kern="1200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T_coolant</a:t>
                      </a:r>
                      <a:r>
                        <a:rPr kumimoji="0" lang="en-US" altLang="ko-K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ko-KR" altLang="en-US" sz="9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ea"/>
                          <a:ea typeface="+mn-ea"/>
                          <a:cs typeface="+mn-cs"/>
                        </a:rPr>
                        <a:t>검증 기준 값 오차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≤</a:t>
                      </a:r>
                      <a:r>
                        <a:rPr kumimoji="1" lang="en-US" altLang="ko-KR" sz="9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15%</a:t>
                      </a:r>
                      <a:endParaRPr kumimoji="1" lang="ko-KR" altLang="en-US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30%</a:t>
                      </a:r>
                      <a:endParaRPr lang="ko-KR" altLang="en-US" sz="9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7368468"/>
                  </a:ext>
                </a:extLst>
              </a:tr>
              <a:tr h="3544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kern="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열폭주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방지 </a:t>
                      </a:r>
                      <a:r>
                        <a:rPr kumimoji="1" lang="ko-KR" altLang="en-US" sz="900" b="0" i="0" u="none" strike="noStrike" kern="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설계맵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도출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반응기 관 지름</a:t>
                      </a: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촉매 </a:t>
                      </a:r>
                      <a:r>
                        <a:rPr kumimoji="1" lang="ko-KR" altLang="en-US" sz="900" b="0" i="0" u="none" strike="noStrike" kern="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열물성</a:t>
                      </a: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냉매 온도 등을 바꿔가며 계산하여</a:t>
                      </a: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온도</a:t>
                      </a:r>
                      <a:endParaRPr kumimoji="1" lang="en-US" altLang="ko-KR" sz="900" b="0" i="0" u="none" strike="noStrike" kern="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latinLnBrk="1"/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폭주하지 않는 안전 운전 범위를 </a:t>
                      </a:r>
                      <a:r>
                        <a:rPr kumimoji="1" lang="ko-KR" altLang="en-US" sz="900" b="0" i="0" u="none" strike="noStrike" kern="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설계맵으로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제시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024111"/>
                  </a:ext>
                </a:extLst>
              </a:tr>
              <a:tr h="35447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고정층 반응기 열전달 해석 코드</a:t>
                      </a: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개발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반응속도식 모델링 구현 필수</a:t>
                      </a: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(LHHW, Power-law </a:t>
                      </a:r>
                      <a:r>
                        <a:rPr kumimoji="1" lang="ko-KR" altLang="en-US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등</a:t>
                      </a:r>
                      <a:r>
                        <a:rPr kumimoji="1" lang="en-US" altLang="ko-KR" sz="9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900" b="0" i="0" u="none" strike="noStrike" kern="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7541910"/>
                  </a:ext>
                </a:extLst>
              </a:tr>
              <a:tr h="35447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IP 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확보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발열 반응기 설계 관련 특허 출원 건수 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당사 공동</a:t>
                      </a: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 이상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10%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4400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3189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02280" y="213922"/>
            <a:ext cx="44534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35396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위탁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미래공모과제 제안 요청서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(RFP)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673215"/>
              </p:ext>
            </p:extLst>
          </p:nvPr>
        </p:nvGraphicFramePr>
        <p:xfrm>
          <a:off x="194619" y="805250"/>
          <a:ext cx="6468763" cy="8947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0710">
                  <a:extLst>
                    <a:ext uri="{9D8B030D-6E8A-4147-A177-3AD203B41FA5}">
                      <a16:colId xmlns:a16="http://schemas.microsoft.com/office/drawing/2014/main" val="1828289916"/>
                    </a:ext>
                  </a:extLst>
                </a:gridCol>
                <a:gridCol w="531340">
                  <a:extLst>
                    <a:ext uri="{9D8B030D-6E8A-4147-A177-3AD203B41FA5}">
                      <a16:colId xmlns:a16="http://schemas.microsoft.com/office/drawing/2014/main" val="2041940327"/>
                    </a:ext>
                  </a:extLst>
                </a:gridCol>
                <a:gridCol w="1408671">
                  <a:extLst>
                    <a:ext uri="{9D8B030D-6E8A-4147-A177-3AD203B41FA5}">
                      <a16:colId xmlns:a16="http://schemas.microsoft.com/office/drawing/2014/main" val="3481979450"/>
                    </a:ext>
                  </a:extLst>
                </a:gridCol>
                <a:gridCol w="1235675">
                  <a:extLst>
                    <a:ext uri="{9D8B030D-6E8A-4147-A177-3AD203B41FA5}">
                      <a16:colId xmlns:a16="http://schemas.microsoft.com/office/drawing/2014/main" val="850964068"/>
                    </a:ext>
                  </a:extLst>
                </a:gridCol>
                <a:gridCol w="1952367">
                  <a:extLst>
                    <a:ext uri="{9D8B030D-6E8A-4147-A177-3AD203B41FA5}">
                      <a16:colId xmlns:a16="http://schemas.microsoft.com/office/drawing/2014/main" val="30518344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과제구분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미래공모 과제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754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과제명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스팀 활용 차세대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PEM/AEM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수전해 기술 탐색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6131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연구기간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‘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27.01.04~’27.12.31 (12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개월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417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작성자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</a:t>
                      </a:r>
                      <a:endParaRPr lang="ko-KR" altLang="en-US" sz="1200" b="0" i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xxx </a:t>
                      </a:r>
                      <a:r>
                        <a:rPr lang="ko-KR" altLang="en-US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백만원</a:t>
                      </a:r>
                      <a:r>
                        <a:rPr lang="ko-KR" altLang="en-US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ko-KR" altLang="en-US" sz="1200" b="0" i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242849"/>
                  </a:ext>
                </a:extLst>
              </a:tr>
              <a:tr h="372625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제안과제 연구 필요성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638686"/>
                  </a:ext>
                </a:extLst>
              </a:tr>
              <a:tr h="1440000">
                <a:tc gridSpan="5">
                  <a:txBody>
                    <a:bodyPr/>
                    <a:lstStyle/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글로벌 탄소중립 정책 기조 및 탄소국경조정제도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대응을 위해 친환경 에너지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밸류체인이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필요한 가운데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포스코 그룹의 탄소중립 실현을 위한 저가 그린수소 확보가 필요함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5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스팀 활용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PEM/AEM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수전해 기술은 액체 물을 전기 분해할 때 필요한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상변화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잠열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부담을 스팀으로 대체할 수 있는 특성과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액체 물에서 발생되는 수소 기포 저항이 없는 특성으로 초고효율 그린수소 생산 수전해 구현이 가능함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또한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120℃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수준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폐열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공정열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스팀을 별도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승온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없이 직접 활용하므로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SOEC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대비 설비 구성이 간결하고 운영 비용이 저렴함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59924"/>
                  </a:ext>
                </a:extLst>
              </a:tr>
              <a:tr h="372625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2.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연구목표 및 내용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793278"/>
                  </a:ext>
                </a:extLst>
              </a:tr>
              <a:tr h="4536000">
                <a:tc gridSpan="5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■ 연구 목표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초고효율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장수명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막전극접합체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(MEA)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개발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활성 면적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25cm</a:t>
                      </a:r>
                      <a:r>
                        <a:rPr lang="en-US" altLang="ko-KR" sz="1200" b="0" baseline="30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운전온도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90~130℃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조건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5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내용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고내구성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고이온전도성 전해질막 및 전극 바인더 개발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고내구성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고이온전도성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막전극접합체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(MEA)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개발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막전극접합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공정 기술 개발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MEA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및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MEA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적용 단전지의 액상 물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(Liquid phase)/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기상 증기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(Gas phase)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성능 평가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기상 증기 구동 조건 내 주요 열화 인자 및 열화 메커니즘 규명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열화 저감 운전 프로토콜 </a:t>
                      </a:r>
                      <a:b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</a:b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 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확립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재생에너지 모사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부하추종성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평가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5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지표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969530"/>
                  </a:ext>
                </a:extLst>
              </a:tr>
              <a:tr h="372625">
                <a:tc gridSpan="2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3.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기타 특이사항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170211"/>
                  </a:ext>
                </a:extLst>
              </a:tr>
              <a:tr h="756000">
                <a:tc gridSpan="5">
                  <a:txBody>
                    <a:bodyPr/>
                    <a:lstStyle/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당사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(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포스코홀딩스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/RIST)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교차 검증을 위한 실험 환경 구성 및 평가 지원 필요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PEM/AEM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수전해 관련 산업체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/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정부 연구과제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건 이상 수행 실적 필요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사업화 및 상업적 활용 가능성이 높은 기술 개발 제안 우대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440376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8A43BE34-AE2E-EEAA-6B36-645C21E0E3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838104"/>
              </p:ext>
            </p:extLst>
          </p:nvPr>
        </p:nvGraphicFramePr>
        <p:xfrm>
          <a:off x="261000" y="6516210"/>
          <a:ext cx="6336000" cy="203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2000">
                  <a:extLst>
                    <a:ext uri="{9D8B030D-6E8A-4147-A177-3AD203B41FA5}">
                      <a16:colId xmlns:a16="http://schemas.microsoft.com/office/drawing/2014/main" val="2670109035"/>
                    </a:ext>
                  </a:extLst>
                </a:gridCol>
                <a:gridCol w="3024000">
                  <a:extLst>
                    <a:ext uri="{9D8B030D-6E8A-4147-A177-3AD203B41FA5}">
                      <a16:colId xmlns:a16="http://schemas.microsoft.com/office/drawing/2014/main" val="1923428229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3692949242"/>
                    </a:ext>
                  </a:extLst>
                </a:gridCol>
                <a:gridCol w="1152000">
                  <a:extLst>
                    <a:ext uri="{9D8B030D-6E8A-4147-A177-3AD203B41FA5}">
                      <a16:colId xmlns:a16="http://schemas.microsoft.com/office/drawing/2014/main" val="589363058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93142748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운용정의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개발목표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기타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가중치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3289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셀전압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0.5A/cm</a:t>
                      </a:r>
                      <a:r>
                        <a:rPr lang="en-US" altLang="ko-KR" sz="1000" b="0" kern="1200" baseline="30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에서의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셀전압</a:t>
                      </a:r>
                      <a:endParaRPr lang="en-US" altLang="ko-KR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(MEA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활성 면적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25cm</a:t>
                      </a:r>
                      <a:r>
                        <a:rPr lang="en-US" altLang="ko-KR" sz="1000" b="0" kern="1200" baseline="30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90~130℃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단전지 조건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ctr" latinLnBrk="1">
                        <a:buNone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1.53V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이하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수소생산효율 척도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41 kWh/</a:t>
                      </a:r>
                      <a:r>
                        <a:rPr lang="en-US" altLang="ko-KR" sz="1000" b="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kg.H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₂ </a:t>
                      </a:r>
                    </a:p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대비 동등 이상의 우수 효율 달성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30%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73684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시간 이후 셀 전압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증가값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0.5A/cm</a:t>
                      </a:r>
                      <a:r>
                        <a:rPr lang="en-US" altLang="ko-KR" sz="1000" b="0" kern="1200" baseline="30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시간 인가 후 전압 </a:t>
                      </a:r>
                      <a:r>
                        <a:rPr lang="ko-KR" altLang="en-US" sz="1000" b="0" kern="120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증가량</a:t>
                      </a:r>
                      <a:endParaRPr lang="en-US" altLang="ko-KR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(MEA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활성 면적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25cm</a:t>
                      </a:r>
                      <a:r>
                        <a:rPr lang="en-US" altLang="ko-KR" sz="1000" b="0" kern="1200" baseline="30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90~130℃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단전지 조건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0.02V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이하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내구성 척도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30%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0241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재료원가상승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기존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PEM/AEM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수전해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MEA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대조군과 비교한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cm</a:t>
                      </a:r>
                      <a:r>
                        <a:rPr lang="en-US" altLang="ko-KR" sz="1000" b="0" kern="1200" baseline="300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당 단가 증가율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기존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MEA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와 동일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유사 제조 조건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10%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이하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경제성 척도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30%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68213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지식재산권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스팀 활용 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MEA 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기술 관련 특허 출원 건수 </a:t>
                      </a:r>
                      <a:endParaRPr lang="en-US" altLang="ko-KR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당사 공동</a:t>
                      </a: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건 이상</a:t>
                      </a: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10%</a:t>
                      </a:r>
                      <a:endParaRPr lang="ko-KR" altLang="en-US" sz="1000" b="0" kern="120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920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3224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9333EF-03E4-22DC-06A6-E36AE2C5C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382F667-3FF3-2FDC-68AB-287944736CB9}"/>
              </a:ext>
            </a:extLst>
          </p:cNvPr>
          <p:cNvSpPr txBox="1"/>
          <p:nvPr/>
        </p:nvSpPr>
        <p:spPr>
          <a:xfrm>
            <a:off x="1202280" y="213922"/>
            <a:ext cx="44534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835396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위탁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미래공모과제 제안 요청서</a:t>
            </a:r>
            <a:r>
              <a:rPr lang="en-US" altLang="ko-KR" sz="20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(RFP)</a:t>
            </a:r>
            <a:endParaRPr lang="ko-KR" altLang="en-US" sz="20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914A55B4-0A9B-EC9F-FA8A-2717DF0CFB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6660940"/>
              </p:ext>
            </p:extLst>
          </p:nvPr>
        </p:nvGraphicFramePr>
        <p:xfrm>
          <a:off x="191528" y="957650"/>
          <a:ext cx="6468763" cy="87572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0710">
                  <a:extLst>
                    <a:ext uri="{9D8B030D-6E8A-4147-A177-3AD203B41FA5}">
                      <a16:colId xmlns:a16="http://schemas.microsoft.com/office/drawing/2014/main" val="1828289916"/>
                    </a:ext>
                  </a:extLst>
                </a:gridCol>
                <a:gridCol w="531340">
                  <a:extLst>
                    <a:ext uri="{9D8B030D-6E8A-4147-A177-3AD203B41FA5}">
                      <a16:colId xmlns:a16="http://schemas.microsoft.com/office/drawing/2014/main" val="2041940327"/>
                    </a:ext>
                  </a:extLst>
                </a:gridCol>
                <a:gridCol w="1408671">
                  <a:extLst>
                    <a:ext uri="{9D8B030D-6E8A-4147-A177-3AD203B41FA5}">
                      <a16:colId xmlns:a16="http://schemas.microsoft.com/office/drawing/2014/main" val="3481979450"/>
                    </a:ext>
                  </a:extLst>
                </a:gridCol>
                <a:gridCol w="1235675">
                  <a:extLst>
                    <a:ext uri="{9D8B030D-6E8A-4147-A177-3AD203B41FA5}">
                      <a16:colId xmlns:a16="http://schemas.microsoft.com/office/drawing/2014/main" val="850964068"/>
                    </a:ext>
                  </a:extLst>
                </a:gridCol>
                <a:gridCol w="1952367">
                  <a:extLst>
                    <a:ext uri="{9D8B030D-6E8A-4147-A177-3AD203B41FA5}">
                      <a16:colId xmlns:a16="http://schemas.microsoft.com/office/drawing/2014/main" val="3051834465"/>
                    </a:ext>
                  </a:extLst>
                </a:gridCol>
              </a:tblGrid>
              <a:tr h="2601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과제구분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2027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미래공모 과제 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8754731"/>
                  </a:ext>
                </a:extLst>
              </a:tr>
              <a:tr h="2601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과제명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AI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데이터센터 열관리 및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폐열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활용 최적화 플랫폼 개발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1613157"/>
                  </a:ext>
                </a:extLst>
              </a:tr>
              <a:tr h="2601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연구기간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2027.01.15~2028.07.14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141727"/>
                  </a:ext>
                </a:extLst>
              </a:tr>
              <a:tr h="4063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작성자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latinLnBrk="1"/>
                      <a:endParaRPr lang="ko-KR" altLang="en-US" sz="1200" b="0" i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i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연구비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xxx </a:t>
                      </a:r>
                      <a:r>
                        <a:rPr lang="ko-KR" altLang="en-US" sz="1200" b="0" i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백만원 </a:t>
                      </a:r>
                      <a:endParaRPr lang="ko-KR" altLang="en-US" sz="1200" b="0" i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91242849"/>
                  </a:ext>
                </a:extLst>
              </a:tr>
              <a:tr h="260168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제안과제 연구 필요성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8638686"/>
                  </a:ext>
                </a:extLst>
              </a:tr>
              <a:tr h="1675314">
                <a:tc gridSpan="5">
                  <a:txBody>
                    <a:bodyPr/>
                    <a:lstStyle/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AI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및 클라우드 서비스 확대로 데이터센터의 전력소비와 발열량이 증가하고 있으며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에너지 사용량 중 냉각시스템 비중이 높아 열관리 기술이 중요해지고 있음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데이터센터에서 발생하는 열은 지속적이고 예측 가능한 에너지원이지만 대부분 냉각시스템을 통해 방출되고 있어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이를 회수하여 활용할 경우 에너지 효율을 향상시킬 수 있음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열교환기는 데이터센터의 냉각과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폐열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회수를 연결하는 장치로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입구온도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유량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열부하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및 외기조건에 따라 성능이 달라짐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 </a:t>
                      </a:r>
                    </a:p>
                    <a:p>
                      <a:pPr marL="177800" marR="0" lvl="0" indent="-17780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따라서 동적 운전조건에서 열교환기 성능과 회수 가능한 열량을 예측할 수 있는 시뮬레이션 기반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AI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구축 및 예측 기술을 활용하여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AI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통합 열관리 및 </a:t>
                      </a:r>
                      <a:r>
                        <a:rPr lang="ko-KR" altLang="en-US" sz="1200" b="1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폐열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활용 플랫폼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개발이 필요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59924"/>
                  </a:ext>
                </a:extLst>
              </a:tr>
              <a:tr h="260168">
                <a:tc gridSpan="2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2.</a:t>
                      </a:r>
                      <a:r>
                        <a:rPr lang="en-US" altLang="ko-KR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연구목표 및 내용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4793278"/>
                  </a:ext>
                </a:extLst>
              </a:tr>
              <a:tr h="3650269">
                <a:tc gridSpan="5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목표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데이터센터의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IT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부하와 냉각운전조건을 기반으로 열교환기 성능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냉각에너지 및 회수 가능한 </a:t>
                      </a:r>
                      <a:r>
                        <a:rPr lang="ko-KR" altLang="en-US" sz="12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폐열량을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AI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로 신속하게 예측하고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데이터센터 냉각효율과 </a:t>
                      </a:r>
                      <a:r>
                        <a:rPr lang="ko-KR" altLang="en-US" sz="1200" b="0" kern="120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폐열</a:t>
                      </a:r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활용효율을 동시에 향상시킬 수 있는 통합 열관리 최적화 플랫폼을 개발함</a:t>
                      </a: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내용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데이터센터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열부하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및 열관리 특성 도출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: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열부하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변동 특성 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DB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구축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데이터센터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냉각열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회수량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예측 모델 구현 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- </a:t>
                      </a:r>
                      <a:r>
                        <a:rPr lang="ko-KR" altLang="en-US" sz="1200" b="0" baseline="0" dirty="0" err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폐열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회수 및 활용방안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, </a:t>
                      </a:r>
                      <a:r>
                        <a:rPr lang="ko-KR" altLang="en-US" sz="1200" b="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이에 따른 활용성 평가</a:t>
                      </a:r>
                      <a:endParaRPr lang="en-US" altLang="ko-KR" sz="1200" b="0" baseline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■ 연구 지표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395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969530"/>
                  </a:ext>
                </a:extLst>
              </a:tr>
              <a:tr h="260168">
                <a:tc gridSpan="2">
                  <a:txBody>
                    <a:bodyPr/>
                    <a:lstStyle/>
                    <a:p>
                      <a:pPr marL="0" marR="0" lvl="0" indent="0" algn="l" defTabSz="91439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3.</a:t>
                      </a:r>
                      <a:r>
                        <a:rPr lang="en-US" altLang="ko-KR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1200" b="1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기타 특이사항</a:t>
                      </a:r>
                      <a:endParaRPr lang="ko-KR" altLang="en-US" sz="1200" b="1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l" latinLnBrk="1"/>
                      <a:endParaRPr lang="ko-KR" altLang="en-US" sz="1200" b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170211"/>
                  </a:ext>
                </a:extLst>
              </a:tr>
              <a:tr h="731465">
                <a:tc gridSpan="5">
                  <a:txBody>
                    <a:bodyPr/>
                    <a:lstStyle/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본 연구는 열교환기 성능해석 및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AI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기반 성능예측 기술을 데이터센터 열관리 분야로 확장 적용한다는 점에서 기존 연구성과의 활용성이 높음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</a:p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-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해당 연구에서 개발된 소규모 데이터 기반 예측 모델 구현은 추후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workflow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형태로 정립하여 데이터가 부족한 분야 개발에 확장 가능함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7440376"/>
                  </a:ext>
                </a:extLst>
              </a:tr>
            </a:tbl>
          </a:graphicData>
        </a:graphic>
      </p:graphicFrame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B144B24C-D33F-D2FE-AD43-82FA277EA95E}"/>
              </a:ext>
            </a:extLst>
          </p:cNvPr>
          <p:cNvGraphicFramePr>
            <a:graphicFrameLocks noGrp="1"/>
          </p:cNvGraphicFramePr>
          <p:nvPr/>
        </p:nvGraphicFramePr>
        <p:xfrm>
          <a:off x="341623" y="6835654"/>
          <a:ext cx="6168572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49182">
                  <a:extLst>
                    <a:ext uri="{9D8B030D-6E8A-4147-A177-3AD203B41FA5}">
                      <a16:colId xmlns:a16="http://schemas.microsoft.com/office/drawing/2014/main" val="2670109035"/>
                    </a:ext>
                  </a:extLst>
                </a:gridCol>
                <a:gridCol w="2329842">
                  <a:extLst>
                    <a:ext uri="{9D8B030D-6E8A-4147-A177-3AD203B41FA5}">
                      <a16:colId xmlns:a16="http://schemas.microsoft.com/office/drawing/2014/main" val="1923428229"/>
                    </a:ext>
                  </a:extLst>
                </a:gridCol>
                <a:gridCol w="1565753">
                  <a:extLst>
                    <a:ext uri="{9D8B030D-6E8A-4147-A177-3AD203B41FA5}">
                      <a16:colId xmlns:a16="http://schemas.microsoft.com/office/drawing/2014/main" val="3692949242"/>
                    </a:ext>
                  </a:extLst>
                </a:gridCol>
                <a:gridCol w="1023795">
                  <a:extLst>
                    <a:ext uri="{9D8B030D-6E8A-4147-A177-3AD203B41FA5}">
                      <a16:colId xmlns:a16="http://schemas.microsoft.com/office/drawing/2014/main" val="589363058"/>
                    </a:ext>
                  </a:extLst>
                </a:gridCol>
              </a:tblGrid>
              <a:tr h="1733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항목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운용정의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 dirty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개발목표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baseline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0328927"/>
                  </a:ext>
                </a:extLst>
              </a:tr>
              <a:tr h="2254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열교환기 성능예측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운전조건별 </a:t>
                      </a:r>
                      <a:r>
                        <a:rPr lang="ko-KR" altLang="en-US" sz="1000" dirty="0" err="1">
                          <a:effectLst/>
                        </a:rPr>
                        <a:t>열교환량</a:t>
                      </a:r>
                      <a:r>
                        <a:rPr lang="ko-KR" altLang="en-US" sz="1000" dirty="0">
                          <a:effectLst/>
                        </a:rPr>
                        <a:t> 및 온도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1000" dirty="0">
                          <a:effectLst/>
                        </a:rPr>
                        <a:t>AI </a:t>
                      </a:r>
                      <a:r>
                        <a:rPr lang="ko-KR" altLang="en-US" sz="1000" dirty="0">
                          <a:effectLst/>
                        </a:rPr>
                        <a:t>예측모델 구축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인프라 구축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7368468"/>
                  </a:ext>
                </a:extLst>
              </a:tr>
              <a:tr h="2254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냉각부하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1000" dirty="0">
                          <a:effectLst/>
                        </a:rPr>
                        <a:t>IT </a:t>
                      </a:r>
                      <a:r>
                        <a:rPr lang="ko-KR" altLang="en-US" sz="1000" dirty="0">
                          <a:effectLst/>
                        </a:rPr>
                        <a:t>부하에 따른 냉각 요구량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>
                          <a:effectLst/>
                        </a:rPr>
                        <a:t>주요 운전조건별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데이터 기반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1573985"/>
                  </a:ext>
                </a:extLst>
              </a:tr>
              <a:tr h="2254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 err="1">
                          <a:effectLst/>
                        </a:rPr>
                        <a:t>열부하량</a:t>
                      </a:r>
                      <a:r>
                        <a:rPr lang="ko-KR" altLang="en-US" sz="1000" dirty="0">
                          <a:effectLst/>
                        </a:rPr>
                        <a:t>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열교환기에서 회수 가능한 열량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시간</a:t>
                      </a:r>
                      <a:r>
                        <a:rPr lang="en-US" altLang="ko-KR" sz="1000" dirty="0">
                          <a:effectLst/>
                        </a:rPr>
                        <a:t>·</a:t>
                      </a:r>
                      <a:r>
                        <a:rPr lang="ko-KR" altLang="en-US" sz="1000" dirty="0" err="1">
                          <a:effectLst/>
                        </a:rPr>
                        <a:t>부하별</a:t>
                      </a:r>
                      <a:r>
                        <a:rPr lang="ko-KR" altLang="en-US" sz="1000" dirty="0">
                          <a:effectLst/>
                        </a:rPr>
                        <a:t> </a:t>
                      </a:r>
                      <a:r>
                        <a:rPr lang="en-US" altLang="ko-KR" sz="1000" dirty="0">
                          <a:effectLst/>
                        </a:rPr>
                        <a:t>DB </a:t>
                      </a:r>
                      <a:r>
                        <a:rPr lang="ko-KR" altLang="en-US" sz="1000" dirty="0">
                          <a:effectLst/>
                        </a:rPr>
                        <a:t>구축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ko-KR" sz="1000" dirty="0">
                          <a:effectLst/>
                        </a:rPr>
                        <a:t>AI</a:t>
                      </a:r>
                      <a:r>
                        <a:rPr lang="ko-KR" altLang="en-US" sz="1000" dirty="0">
                          <a:effectLst/>
                        </a:rPr>
                        <a:t>기반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6376984"/>
                  </a:ext>
                </a:extLst>
              </a:tr>
              <a:tr h="2254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냉각 최적화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냉각성능 유지 및 소비동력 최소화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최적 운전영역 제시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다목적 최적화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0219990"/>
                  </a:ext>
                </a:extLst>
              </a:tr>
              <a:tr h="2254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상업적 활용방안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상업적 활용방안</a:t>
                      </a:r>
                      <a:r>
                        <a:rPr lang="en-US" altLang="ko-KR" sz="1000" dirty="0">
                          <a:effectLst/>
                        </a:rPr>
                        <a:t>(</a:t>
                      </a:r>
                      <a:r>
                        <a:rPr lang="ko-KR" altLang="en-US" sz="1000" dirty="0">
                          <a:effectLst/>
                        </a:rPr>
                        <a:t>온도</a:t>
                      </a:r>
                      <a:r>
                        <a:rPr lang="en-US" altLang="ko-KR" sz="1000" dirty="0">
                          <a:effectLst/>
                        </a:rPr>
                        <a:t>·</a:t>
                      </a:r>
                      <a:r>
                        <a:rPr lang="ko-KR" altLang="en-US" sz="1000" dirty="0">
                          <a:effectLst/>
                        </a:rPr>
                        <a:t>열량 등</a:t>
                      </a:r>
                      <a:r>
                        <a:rPr lang="en-US" altLang="ko-KR" sz="1000" dirty="0">
                          <a:effectLst/>
                        </a:rPr>
                        <a:t>)</a:t>
                      </a:r>
                      <a:endParaRPr lang="ko-KR" altLang="en-US" sz="1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활용 시나리오 제시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실용화 </a:t>
                      </a:r>
                      <a:r>
                        <a:rPr lang="ko-KR" altLang="en-US" sz="1000" dirty="0" err="1">
                          <a:effectLst/>
                        </a:rPr>
                        <a:t>연게</a:t>
                      </a:r>
                      <a:endParaRPr lang="ko-KR" altLang="en-US" sz="1000" dirty="0">
                        <a:effectLst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76024111"/>
                  </a:ext>
                </a:extLst>
              </a:tr>
              <a:tr h="22546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통합 플랫폼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열관리 </a:t>
                      </a:r>
                      <a:r>
                        <a:rPr lang="en-US" altLang="ko-KR" sz="1000" dirty="0">
                          <a:effectLst/>
                        </a:rPr>
                        <a:t>– </a:t>
                      </a:r>
                      <a:r>
                        <a:rPr lang="ko-KR" altLang="en-US" sz="1000" dirty="0" err="1">
                          <a:effectLst/>
                        </a:rPr>
                        <a:t>열회수</a:t>
                      </a:r>
                      <a:r>
                        <a:rPr lang="ko-KR" altLang="en-US" sz="1000" dirty="0">
                          <a:effectLst/>
                        </a:rPr>
                        <a:t> </a:t>
                      </a:r>
                      <a:r>
                        <a:rPr lang="en-US" altLang="ko-KR" sz="1000" dirty="0">
                          <a:effectLst/>
                        </a:rPr>
                        <a:t>– </a:t>
                      </a:r>
                      <a:r>
                        <a:rPr lang="ko-KR" altLang="en-US" sz="1000" dirty="0">
                          <a:effectLst/>
                        </a:rPr>
                        <a:t>활용 통합 예측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상용화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ko-KR" altLang="en-US" sz="1000" dirty="0">
                          <a:effectLst/>
                        </a:rPr>
                        <a:t>플랫폼 구축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ko-KR" altLang="en-US" sz="1000" dirty="0">
                          <a:effectLst/>
                        </a:rPr>
                        <a:t>실무 활용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68213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9460246"/>
      </p:ext>
    </p:extLst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3681</TotalTime>
  <Words>1602</Words>
  <Application>Microsoft Office PowerPoint</Application>
  <PresentationFormat>A4 용지(210x297mm)</PresentationFormat>
  <Paragraphs>223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</vt:i4>
      </vt:variant>
    </vt:vector>
  </HeadingPairs>
  <TitlesOfParts>
    <vt:vector size="8" baseType="lpstr">
      <vt:lpstr>맑은 고딕</vt:lpstr>
      <vt:lpstr>Arial</vt:lpstr>
      <vt:lpstr>디자인 사용자 지정</vt:lpstr>
      <vt:lpstr>3_디자인 사용자 지정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김태경(Kim Taekyeong)_리더_미래기술연구원</cp:lastModifiedBy>
  <cp:revision>292</cp:revision>
  <cp:lastPrinted>2023-08-02T09:52:41Z</cp:lastPrinted>
  <dcterms:created xsi:type="dcterms:W3CDTF">2023-07-25T02:22:32Z</dcterms:created>
  <dcterms:modified xsi:type="dcterms:W3CDTF">2026-08-25T02:45:00Z</dcterms:modified>
</cp:coreProperties>
</file>