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ungshin" initials="S" lastIdx="1" clrIdx="0">
    <p:extLst>
      <p:ext uri="{19B8F6BF-5375-455C-9EA6-DF929625EA0E}">
        <p15:presenceInfo xmlns:p15="http://schemas.microsoft.com/office/powerpoint/2012/main" userId="Sungshin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A6FB3"/>
    <a:srgbClr val="0A635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9559" autoAdjust="0"/>
    <p:restoredTop sz="94660"/>
  </p:normalViewPr>
  <p:slideViewPr>
    <p:cSldViewPr snapToGrid="0">
      <p:cViewPr>
        <p:scale>
          <a:sx n="25" d="100"/>
          <a:sy n="25" d="100"/>
        </p:scale>
        <p:origin x="1162" y="136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ommentAuthors" Target="commentAuthor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7B16D1D-0646-496D-9AF6-15009CCCA1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BDCE512C-BFCD-4F39-A23B-888C7493CFC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DC49E49-7723-480A-A15F-A3F7B7A018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18D39-F7A7-4639-A398-0BFD719A3F5D}" type="datetimeFigureOut">
              <a:rPr lang="ko-KR" altLang="en-US" smtClean="0"/>
              <a:t>2025-08-21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75A854D-EC28-4B7E-ACBA-CF99EBFBDA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EE6AD24-9F83-4863-A7CB-2E9CBCA5EE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01D40-C70C-4ED4-8EBC-6766882DB3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364449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D32F56A-9742-4665-A57D-E139D401CA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EE84EFB-33D2-4B0F-9757-F098B6600EF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8B49DFB-9486-469E-8DD9-9C5F303CEE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18D39-F7A7-4639-A398-0BFD719A3F5D}" type="datetimeFigureOut">
              <a:rPr lang="ko-KR" altLang="en-US" smtClean="0"/>
              <a:t>2025-08-21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9E53A69-8018-4591-B228-1CCA8D3F7E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FCE83D6-8B22-4067-ADA0-92F13F0A98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01D40-C70C-4ED4-8EBC-6766882DB3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668559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8ED975E-59C9-4792-BA46-DE65FFEF48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A16284E6-ECC7-48BD-810E-0CF79A0397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05D1E39-98C4-4F8D-939B-3625269297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18D39-F7A7-4639-A398-0BFD719A3F5D}" type="datetimeFigureOut">
              <a:rPr lang="ko-KR" altLang="en-US" smtClean="0"/>
              <a:t>2025-08-21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28889DA-7B8D-4CF6-83A0-51BA4C13C1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C8FFB09-CE89-43E5-A99C-A24B675C32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01D40-C70C-4ED4-8EBC-6766882DB3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04034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060FC9A-C4E9-40AD-9CB3-3704488A10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C04D30B-59B3-4A45-A029-5D2C7C7D807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50692443-C90B-43B5-82EB-AE69C04C182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84AA8DDC-CB1E-4331-B476-996F677CFB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18D39-F7A7-4639-A398-0BFD719A3F5D}" type="datetimeFigureOut">
              <a:rPr lang="ko-KR" altLang="en-US" smtClean="0"/>
              <a:t>2025-08-21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7F9B94C6-FBC3-4620-B8C0-C739C46413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A0FA1ABE-AD93-4868-A116-DC10759DD8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01D40-C70C-4ED4-8EBC-6766882DB3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514884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CF93D0B-A0C8-4C3C-BD40-EC37F4533F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BCDF8AB8-0774-4A6E-BA33-A1C3ED8487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EBBC0045-9C0B-4286-904F-CB05A9F76E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CA7A9760-4520-43E0-821F-AB1C6492E16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DD1B809F-A658-40DF-868A-78E1C50ECED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3F75A2CD-D061-40C9-9A90-5DB3F94028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18D39-F7A7-4639-A398-0BFD719A3F5D}" type="datetimeFigureOut">
              <a:rPr lang="ko-KR" altLang="en-US" smtClean="0"/>
              <a:t>2025-08-21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C3EF9534-B29B-488D-8A71-3F3BE51647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E4D2C1A7-7B0A-42F1-8508-AF0B865E0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01D40-C70C-4ED4-8EBC-6766882DB3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922817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7E03B1E-573D-4C40-AB49-29239A9AF7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6A5309B0-C5FA-4AE7-B4F7-1E9F647EC3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18D39-F7A7-4639-A398-0BFD719A3F5D}" type="datetimeFigureOut">
              <a:rPr lang="ko-KR" altLang="en-US" smtClean="0"/>
              <a:t>2025-08-21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22828E02-DFC2-450A-B6DE-06B15E0AAD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C80CF8E4-DABB-4DEC-A3AF-235EA9EE51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01D40-C70C-4ED4-8EBC-6766882DB3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662844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EF75EB92-E5BE-4587-BCE5-4225B726EE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18D39-F7A7-4639-A398-0BFD719A3F5D}" type="datetimeFigureOut">
              <a:rPr lang="ko-KR" altLang="en-US" smtClean="0"/>
              <a:t>2025-08-21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E6A760EA-B465-40A5-9B16-1D4242CED6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16FEA844-0C35-40B7-B534-893B9ABEC5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01D40-C70C-4ED4-8EBC-6766882DB3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760656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7262853-1D57-46F8-9B40-387B8D94AA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59D0E3B-13DD-4CE5-9BFC-A322519F9F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F301FFFE-C12E-4B63-8E90-612E9F888D0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D9D5F6CF-B126-4774-847C-6C40012D37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18D39-F7A7-4639-A398-0BFD719A3F5D}" type="datetimeFigureOut">
              <a:rPr lang="ko-KR" altLang="en-US" smtClean="0"/>
              <a:t>2025-08-21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A3D25EAE-C344-4BDC-986D-1466D064F4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9321AC30-0C44-4BC4-BB2B-14CCFC4CAC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01D40-C70C-4ED4-8EBC-6766882DB3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111048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B91DF3E-B678-4426-B73A-73F75B0849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021F2EBA-A5AD-4292-AA52-5BED7FE52CC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A2204628-7EAC-4226-B3B4-FA4D797D1A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D0063FFC-2A8E-4D3C-BE7C-3C530DC96E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18D39-F7A7-4639-A398-0BFD719A3F5D}" type="datetimeFigureOut">
              <a:rPr lang="ko-KR" altLang="en-US" smtClean="0"/>
              <a:t>2025-08-21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12937DBC-D5C1-44E8-B7A1-C26BFF7F90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DF5DFB2A-C8AE-4063-AC76-A2D1BFEA9B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01D40-C70C-4ED4-8EBC-6766882DB3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213834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4EB01DD-6FD8-4D09-9076-3EC7C53D21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D0D6286F-C32A-4E3F-9EE1-156D3470F76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81849C1-BE58-43A6-B6F4-32BD86D7B1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18D39-F7A7-4639-A398-0BFD719A3F5D}" type="datetimeFigureOut">
              <a:rPr lang="ko-KR" altLang="en-US" smtClean="0"/>
              <a:t>2025-08-21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6483CA6-F104-48EB-99CB-452FDCDE1B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C2FFAEE-FAED-4479-9279-35E9E905F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01D40-C70C-4ED4-8EBC-6766882DB3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51145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DA91ACAF-7328-4054-A0BA-2456741C90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CB8CB53D-59FF-479A-9EFA-208C305540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4F77AC0-ADF4-4D7F-9270-FFE5F768C7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18D39-F7A7-4639-A398-0BFD719A3F5D}" type="datetimeFigureOut">
              <a:rPr lang="ko-KR" altLang="en-US" smtClean="0"/>
              <a:t>2025-08-21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8B53391-2BF2-425B-ACFA-297BFAA52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666A837-F736-407C-B7B3-813229E7D0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01D40-C70C-4ED4-8EBC-6766882DB3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557510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1E10C7B6-DCC5-4EDF-8A0D-7FC4490803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101E20A7-5909-4216-A1A3-66E14CBC89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59F5090-AD3F-48EA-9F02-C1487650357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D18D39-F7A7-4639-A398-0BFD719A3F5D}" type="datetimeFigureOut">
              <a:rPr lang="ko-KR" altLang="en-US" smtClean="0"/>
              <a:t>2025-08-21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C30C4EB-47E3-41ED-BD38-58FF267566A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382CA6C-E07B-4FF6-AF7A-448FCFC41C7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001D40-C70C-4ED4-8EBC-6766882DB3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40210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2000A84-B165-4EE3-9B4B-258309714B3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교수님 연락처 찾는 방법</a:t>
            </a:r>
          </a:p>
        </p:txBody>
      </p:sp>
    </p:spTree>
    <p:extLst>
      <p:ext uri="{BB962C8B-B14F-4D97-AF65-F5344CB8AC3E}">
        <p14:creationId xmlns:p14="http://schemas.microsoft.com/office/powerpoint/2010/main" val="3379951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E7F6467-313E-45EE-993F-CB27F87AFF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74781"/>
          </a:xfrm>
        </p:spPr>
        <p:txBody>
          <a:bodyPr>
            <a:normAutofit/>
          </a:bodyPr>
          <a:lstStyle/>
          <a:p>
            <a:r>
              <a:rPr lang="ko-KR" altLang="en-US" sz="3600" dirty="0"/>
              <a:t>방법</a:t>
            </a:r>
            <a:r>
              <a:rPr lang="en-US" altLang="ko-KR" sz="3600" dirty="0"/>
              <a:t>1</a:t>
            </a:r>
            <a:endParaRPr lang="ko-KR" altLang="en-US" sz="3600" dirty="0"/>
          </a:p>
        </p:txBody>
      </p:sp>
      <p:pic>
        <p:nvPicPr>
          <p:cNvPr id="9" name="내용 개체 틀 8">
            <a:extLst>
              <a:ext uri="{FF2B5EF4-FFF2-40B4-BE49-F238E27FC236}">
                <a16:creationId xmlns:a16="http://schemas.microsoft.com/office/drawing/2014/main" id="{C9B8DB39-DAA7-456A-A5C9-E99449EEF75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1039906"/>
            <a:ext cx="8349175" cy="4931692"/>
          </a:xfrm>
        </p:spPr>
      </p:pic>
      <p:sp>
        <p:nvSpPr>
          <p:cNvPr id="10" name="직사각형 9">
            <a:extLst>
              <a:ext uri="{FF2B5EF4-FFF2-40B4-BE49-F238E27FC236}">
                <a16:creationId xmlns:a16="http://schemas.microsoft.com/office/drawing/2014/main" id="{1B6C9338-8EBA-4C43-A8CD-9CA5E4EF5D15}"/>
              </a:ext>
            </a:extLst>
          </p:cNvPr>
          <p:cNvSpPr/>
          <p:nvPr/>
        </p:nvSpPr>
        <p:spPr>
          <a:xfrm>
            <a:off x="6065520" y="1412240"/>
            <a:ext cx="685800" cy="28956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103173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828D9E1-CFB8-40F2-9003-F55A9351D8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42960" y="1249680"/>
            <a:ext cx="2910840" cy="4937760"/>
          </a:xfrm>
        </p:spPr>
        <p:txBody>
          <a:bodyPr>
            <a:normAutofit/>
          </a:bodyPr>
          <a:lstStyle/>
          <a:p>
            <a:r>
              <a:rPr lang="ko-KR" altLang="en-US" sz="2400" dirty="0"/>
              <a:t>로그인 버튼을 누르고 로그인하세요</a:t>
            </a:r>
            <a:r>
              <a:rPr lang="en-US" altLang="ko-KR" sz="2400" dirty="0"/>
              <a:t>.</a:t>
            </a:r>
            <a:br>
              <a:rPr lang="en-US" altLang="ko-KR" sz="2400" dirty="0"/>
            </a:br>
            <a:br>
              <a:rPr lang="en-US" altLang="ko-KR" sz="2400" dirty="0">
                <a:solidFill>
                  <a:srgbClr val="FF0000"/>
                </a:solidFill>
              </a:rPr>
            </a:br>
            <a:r>
              <a:rPr lang="en-US" altLang="ko-KR" sz="2400" dirty="0">
                <a:solidFill>
                  <a:srgbClr val="FF0000"/>
                </a:solidFill>
              </a:rPr>
              <a:t>(</a:t>
            </a:r>
            <a:r>
              <a:rPr lang="ko-KR" altLang="en-US" sz="2400" dirty="0">
                <a:solidFill>
                  <a:srgbClr val="FF0000"/>
                </a:solidFill>
              </a:rPr>
              <a:t>로그인하지 않으면 연락처를 찾지 못할 수도 있습니다</a:t>
            </a:r>
            <a:r>
              <a:rPr lang="en-US" altLang="ko-KR" sz="2400" dirty="0">
                <a:solidFill>
                  <a:srgbClr val="FF0000"/>
                </a:solidFill>
              </a:rPr>
              <a:t>.)</a:t>
            </a:r>
            <a:endParaRPr lang="ko-KR" altLang="en-US" sz="2400" dirty="0">
              <a:solidFill>
                <a:srgbClr val="FF0000"/>
              </a:solidFill>
            </a:endParaRPr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B13AA2D6-1D0E-4C14-B7F0-28F14E4CA4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r="27261"/>
          <a:stretch/>
        </p:blipFill>
        <p:spPr>
          <a:xfrm>
            <a:off x="838200" y="1690688"/>
            <a:ext cx="6727647" cy="4351338"/>
          </a:xfrm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BCD82B6D-DF96-47A7-975D-312582236F8C}"/>
              </a:ext>
            </a:extLst>
          </p:cNvPr>
          <p:cNvSpPr/>
          <p:nvPr/>
        </p:nvSpPr>
        <p:spPr>
          <a:xfrm>
            <a:off x="1865376" y="1712976"/>
            <a:ext cx="518160" cy="23774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618970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7FC9709-78BF-4317-8940-47860BA69F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buFont typeface="+mj-lt"/>
              <a:buAutoNum type="arabicPeriod"/>
            </a:pPr>
            <a:r>
              <a:rPr lang="ko-KR" altLang="en-US" sz="2000" dirty="0"/>
              <a:t>먼저 ‘</a:t>
            </a:r>
            <a:r>
              <a:rPr lang="ko-KR" altLang="en-US" sz="2000" dirty="0" err="1"/>
              <a:t>개설강좌조회’를</a:t>
            </a:r>
            <a:r>
              <a:rPr lang="ko-KR" altLang="en-US" sz="2000" dirty="0"/>
              <a:t> 눌러주세요</a:t>
            </a:r>
            <a:r>
              <a:rPr lang="en-US" altLang="ko-KR" sz="2000" dirty="0"/>
              <a:t>.</a:t>
            </a:r>
            <a:br>
              <a:rPr lang="en-US" altLang="ko-KR" sz="2000" dirty="0"/>
            </a:br>
            <a:r>
              <a:rPr lang="en-US" altLang="ko-KR" sz="2000" dirty="0"/>
              <a:t>2.</a:t>
            </a:r>
            <a:r>
              <a:rPr lang="ko-KR" altLang="en-US" sz="2000" dirty="0"/>
              <a:t>조건을 입력해서 신청하고 싶은 수업을 찾아주세요</a:t>
            </a:r>
            <a:r>
              <a:rPr lang="en-US" altLang="ko-KR" sz="2000" dirty="0"/>
              <a:t>.</a:t>
            </a:r>
            <a:br>
              <a:rPr lang="en-US" altLang="ko-KR" sz="2000" dirty="0"/>
            </a:br>
            <a:r>
              <a:rPr lang="en-US" altLang="ko-KR" sz="2000" dirty="0"/>
              <a:t>3.</a:t>
            </a:r>
            <a:r>
              <a:rPr lang="ko-KR" altLang="en-US" sz="2000" dirty="0"/>
              <a:t>수업 목록에서 교과목명을 클릭하면 수업계획서를 확인할 수 있어요</a:t>
            </a:r>
            <a:r>
              <a:rPr lang="en-US" altLang="ko-KR" sz="2000" dirty="0"/>
              <a:t>.</a:t>
            </a: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9F0F9FDB-5695-4C27-8E60-8B7EBAC409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846903"/>
            <a:ext cx="10607039" cy="4556043"/>
          </a:xfrm>
          <a:prstGeom prst="rect">
            <a:avLst/>
          </a:prstGeom>
        </p:spPr>
      </p:pic>
      <p:sp>
        <p:nvSpPr>
          <p:cNvPr id="15" name="직사각형 14">
            <a:extLst>
              <a:ext uri="{FF2B5EF4-FFF2-40B4-BE49-F238E27FC236}">
                <a16:creationId xmlns:a16="http://schemas.microsoft.com/office/drawing/2014/main" id="{A1BE8606-2E77-47E7-A636-90AA0E4F15DC}"/>
              </a:ext>
            </a:extLst>
          </p:cNvPr>
          <p:cNvSpPr/>
          <p:nvPr/>
        </p:nvSpPr>
        <p:spPr>
          <a:xfrm>
            <a:off x="2148840" y="1882140"/>
            <a:ext cx="845820" cy="205740"/>
          </a:xfrm>
          <a:prstGeom prst="rect">
            <a:avLst/>
          </a:prstGeom>
          <a:solidFill>
            <a:srgbClr val="0A635D"/>
          </a:solidFill>
          <a:ln>
            <a:solidFill>
              <a:srgbClr val="0A635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86E4FFA8-C838-410D-8458-DD5DDF5CF14B}"/>
              </a:ext>
            </a:extLst>
          </p:cNvPr>
          <p:cNvSpPr/>
          <p:nvPr/>
        </p:nvSpPr>
        <p:spPr>
          <a:xfrm>
            <a:off x="838200" y="3375660"/>
            <a:ext cx="571500" cy="1524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0C160BFF-0FE9-46A5-823F-798251FB8AB7}"/>
              </a:ext>
            </a:extLst>
          </p:cNvPr>
          <p:cNvSpPr/>
          <p:nvPr/>
        </p:nvSpPr>
        <p:spPr>
          <a:xfrm>
            <a:off x="2567940" y="2407920"/>
            <a:ext cx="7802880" cy="4953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A232A5B-9B22-4440-A477-6B72109E1176}"/>
              </a:ext>
            </a:extLst>
          </p:cNvPr>
          <p:cNvSpPr txBox="1"/>
          <p:nvPr/>
        </p:nvSpPr>
        <p:spPr>
          <a:xfrm>
            <a:off x="1409700" y="3310890"/>
            <a:ext cx="19812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b="1" dirty="0">
                <a:solidFill>
                  <a:srgbClr val="FF0000"/>
                </a:solidFill>
              </a:rPr>
              <a:t>1</a:t>
            </a:r>
            <a:endParaRPr lang="ko-KR" altLang="en-US" sz="1100" b="1" dirty="0">
              <a:solidFill>
                <a:srgbClr val="FF0000"/>
              </a:solidFill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17527C3F-FE53-408A-845B-75ADD6F0E2B9}"/>
              </a:ext>
            </a:extLst>
          </p:cNvPr>
          <p:cNvSpPr txBox="1"/>
          <p:nvPr/>
        </p:nvSpPr>
        <p:spPr>
          <a:xfrm>
            <a:off x="2301240" y="2524765"/>
            <a:ext cx="19812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b="1" dirty="0">
                <a:solidFill>
                  <a:srgbClr val="FF0000"/>
                </a:solidFill>
              </a:rPr>
              <a:t>2</a:t>
            </a:r>
            <a:endParaRPr lang="ko-KR" altLang="en-US" sz="1100" b="1" dirty="0">
              <a:solidFill>
                <a:srgbClr val="FF0000"/>
              </a:solidFill>
            </a:endParaRPr>
          </a:p>
        </p:txBody>
      </p:sp>
      <p:grpSp>
        <p:nvGrpSpPr>
          <p:cNvPr id="22" name="그룹 21">
            <a:extLst>
              <a:ext uri="{FF2B5EF4-FFF2-40B4-BE49-F238E27FC236}">
                <a16:creationId xmlns:a16="http://schemas.microsoft.com/office/drawing/2014/main" id="{25ECC597-BC0B-4243-A911-99E72F9FACBC}"/>
              </a:ext>
            </a:extLst>
          </p:cNvPr>
          <p:cNvGrpSpPr/>
          <p:nvPr/>
        </p:nvGrpSpPr>
        <p:grpSpPr>
          <a:xfrm>
            <a:off x="3771899" y="3721064"/>
            <a:ext cx="975361" cy="403860"/>
            <a:chOff x="3794759" y="3326130"/>
            <a:chExt cx="975361" cy="403860"/>
          </a:xfrm>
        </p:grpSpPr>
        <p:sp>
          <p:nvSpPr>
            <p:cNvPr id="18" name="직사각형 17">
              <a:extLst>
                <a:ext uri="{FF2B5EF4-FFF2-40B4-BE49-F238E27FC236}">
                  <a16:creationId xmlns:a16="http://schemas.microsoft.com/office/drawing/2014/main" id="{AD300A86-1D6E-4605-95AA-FC550C7C7AC2}"/>
                </a:ext>
              </a:extLst>
            </p:cNvPr>
            <p:cNvSpPr/>
            <p:nvPr/>
          </p:nvSpPr>
          <p:spPr>
            <a:xfrm>
              <a:off x="4015740" y="3326130"/>
              <a:ext cx="754380" cy="403860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54F16F4E-6702-489C-9B6E-70324122BFB8}"/>
                </a:ext>
              </a:extLst>
            </p:cNvPr>
            <p:cNvSpPr txBox="1"/>
            <p:nvPr/>
          </p:nvSpPr>
          <p:spPr>
            <a:xfrm>
              <a:off x="3794759" y="3397255"/>
              <a:ext cx="198120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100" b="1" dirty="0">
                  <a:solidFill>
                    <a:srgbClr val="FF0000"/>
                  </a:solidFill>
                </a:rPr>
                <a:t>3</a:t>
              </a:r>
              <a:endParaRPr lang="ko-KR" altLang="en-US" sz="1100" b="1" dirty="0">
                <a:solidFill>
                  <a:srgbClr val="FF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483159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9ACA7DB-1AD0-441A-83D2-58D3869EA3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2800" dirty="0"/>
              <a:t>이 페이지에서 담당 교수님의 연락처를 확인할 수 있어요</a:t>
            </a:r>
            <a:r>
              <a:rPr lang="en-US" altLang="ko-KR" sz="2800" dirty="0"/>
              <a:t>.</a:t>
            </a:r>
            <a:r>
              <a:rPr lang="ko-KR" altLang="en-US" sz="2800" dirty="0"/>
              <a:t> </a:t>
            </a:r>
            <a:br>
              <a:rPr lang="en-US" altLang="ko-KR" sz="2800" dirty="0"/>
            </a:br>
            <a:r>
              <a:rPr lang="ko-KR" altLang="en-US" sz="2800" dirty="0"/>
              <a:t>그리고 수업에 대한 다양한 안내 메시지도 여기에서 볼 수 있습니다</a:t>
            </a:r>
            <a:r>
              <a:rPr lang="en-US" altLang="ko-KR" sz="2800" dirty="0"/>
              <a:t>!</a:t>
            </a:r>
            <a:endParaRPr lang="ko-KR" altLang="en-US" sz="2800" dirty="0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A1E92EF2-FB24-4664-A158-9BD51B6B32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59194" y="2016125"/>
            <a:ext cx="4832931" cy="4351338"/>
          </a:xfrm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E5FE94B3-DE13-4B6B-8D50-BD0752872D8A}"/>
              </a:ext>
            </a:extLst>
          </p:cNvPr>
          <p:cNvSpPr/>
          <p:nvPr/>
        </p:nvSpPr>
        <p:spPr>
          <a:xfrm>
            <a:off x="1061720" y="3611880"/>
            <a:ext cx="2844800" cy="14732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7854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F632AD4-C864-4F1D-BA90-9FF893F3B5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3987" y="314961"/>
            <a:ext cx="10515600" cy="812800"/>
          </a:xfrm>
        </p:spPr>
        <p:txBody>
          <a:bodyPr>
            <a:normAutofit/>
          </a:bodyPr>
          <a:lstStyle/>
          <a:p>
            <a:r>
              <a:rPr lang="ko-KR" altLang="en-US" sz="3600" dirty="0"/>
              <a:t>방법</a:t>
            </a:r>
            <a:r>
              <a:rPr lang="en-US" altLang="ko-KR" sz="3600" dirty="0"/>
              <a:t>2</a:t>
            </a:r>
            <a:endParaRPr lang="ko-KR" altLang="en-US" sz="3600" dirty="0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F5CD5857-85AC-4C47-9C48-42518C5660C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63987" y="1345248"/>
            <a:ext cx="5976082" cy="5340032"/>
          </a:xfrm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D416AF6A-02B4-48F6-B77B-C6F320987C72}"/>
              </a:ext>
            </a:extLst>
          </p:cNvPr>
          <p:cNvSpPr/>
          <p:nvPr/>
        </p:nvSpPr>
        <p:spPr>
          <a:xfrm>
            <a:off x="822960" y="3281680"/>
            <a:ext cx="4836160" cy="22352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F6239F4-147D-4380-8853-D22244469FF6}"/>
              </a:ext>
            </a:extLst>
          </p:cNvPr>
          <p:cNvSpPr txBox="1"/>
          <p:nvPr/>
        </p:nvSpPr>
        <p:spPr>
          <a:xfrm>
            <a:off x="7391400" y="1574800"/>
            <a:ext cx="42672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dirty="0"/>
              <a:t>일부 수업계획서에는 담당 교수님의 연락처가 입력되지 않은 경우도 있습니다</a:t>
            </a:r>
            <a:r>
              <a:rPr lang="en-US" altLang="ko-KR" sz="3200" dirty="0"/>
              <a:t>.</a:t>
            </a:r>
            <a:r>
              <a:rPr lang="ko-KR" altLang="en-US" sz="3200" dirty="0"/>
              <a:t> </a:t>
            </a:r>
            <a:endParaRPr lang="en-US" altLang="ko-KR" sz="3200" dirty="0"/>
          </a:p>
          <a:p>
            <a:endParaRPr lang="en-US" altLang="ko-KR" sz="3200" dirty="0"/>
          </a:p>
          <a:p>
            <a:r>
              <a:rPr lang="ko-KR" altLang="en-US" sz="3200" dirty="0"/>
              <a:t>이럴 때는 방법 </a:t>
            </a:r>
            <a:r>
              <a:rPr lang="en-US" altLang="ko-KR" sz="3200" dirty="0"/>
              <a:t>2</a:t>
            </a:r>
            <a:r>
              <a:rPr lang="ko-KR" altLang="en-US" sz="3200" dirty="0"/>
              <a:t>를 따라 해보세요</a:t>
            </a:r>
            <a:r>
              <a:rPr lang="en-US" altLang="ko-KR" sz="3200" dirty="0"/>
              <a:t>!</a:t>
            </a:r>
            <a:endParaRPr lang="ko-KR" altLang="en-US" sz="3200" dirty="0"/>
          </a:p>
        </p:txBody>
      </p:sp>
    </p:spTree>
    <p:extLst>
      <p:ext uri="{BB962C8B-B14F-4D97-AF65-F5344CB8AC3E}">
        <p14:creationId xmlns:p14="http://schemas.microsoft.com/office/powerpoint/2010/main" val="29237864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0519107-9AB2-4F99-9B59-38430046EC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2000" dirty="0"/>
              <a:t>화면이 돌아가면 개설 학과 및 전공을 확인해보세요</a:t>
            </a:r>
            <a:r>
              <a:rPr lang="en-US" altLang="ko-KR" sz="2000" dirty="0"/>
              <a:t>.</a:t>
            </a:r>
            <a:r>
              <a:rPr lang="ko-KR" altLang="en-US" sz="2000" dirty="0"/>
              <a:t> </a:t>
            </a:r>
            <a:br>
              <a:rPr lang="en-US" altLang="ko-KR" sz="2000" dirty="0"/>
            </a:br>
            <a:r>
              <a:rPr lang="ko-KR" altLang="en-US" sz="2000" dirty="0"/>
              <a:t>여기 나오는 예시는 정확한 학과명이 아닐 수 있으므로</a:t>
            </a:r>
            <a:r>
              <a:rPr lang="en-US" altLang="ko-KR" sz="2000" dirty="0"/>
              <a:t>, </a:t>
            </a:r>
            <a:r>
              <a:rPr lang="ko-KR" altLang="en-US" sz="2000" dirty="0"/>
              <a:t>담당 교수님의 성함을 복사해서 검색해야 할 수도 있습니다</a:t>
            </a:r>
            <a:r>
              <a:rPr lang="en-US" altLang="ko-KR" sz="2000" dirty="0"/>
              <a:t>. </a:t>
            </a:r>
            <a:br>
              <a:rPr lang="en-US" altLang="ko-KR" sz="2000" dirty="0"/>
            </a:br>
            <a:r>
              <a:rPr lang="en-US" altLang="ko-KR" sz="2000" dirty="0">
                <a:solidFill>
                  <a:srgbClr val="FF0000"/>
                </a:solidFill>
              </a:rPr>
              <a:t>(</a:t>
            </a:r>
            <a:r>
              <a:rPr lang="ko-KR" altLang="en-US" sz="2000" dirty="0">
                <a:solidFill>
                  <a:srgbClr val="FF0000"/>
                </a:solidFill>
              </a:rPr>
              <a:t>만약 정확한 소속 학과명을 알고 있다면</a:t>
            </a:r>
            <a:r>
              <a:rPr lang="en-US" altLang="ko-KR" sz="2000" dirty="0">
                <a:solidFill>
                  <a:srgbClr val="FF0000"/>
                </a:solidFill>
              </a:rPr>
              <a:t>, </a:t>
            </a:r>
            <a:r>
              <a:rPr lang="ko-KR" altLang="en-US" sz="2000" dirty="0">
                <a:solidFill>
                  <a:srgbClr val="FF0000"/>
                </a:solidFill>
              </a:rPr>
              <a:t>해당 학과명을 직접 복사해서 검색하시면 됩니다</a:t>
            </a:r>
            <a:r>
              <a:rPr lang="en-US" altLang="ko-KR" sz="2000" dirty="0">
                <a:solidFill>
                  <a:srgbClr val="FF0000"/>
                </a:solidFill>
              </a:rPr>
              <a:t>)</a:t>
            </a:r>
            <a:endParaRPr lang="ko-KR" altLang="en-US" sz="2000" dirty="0">
              <a:solidFill>
                <a:srgbClr val="FF0000"/>
              </a:solidFill>
            </a:endParaRPr>
          </a:p>
        </p:txBody>
      </p:sp>
      <p:pic>
        <p:nvPicPr>
          <p:cNvPr id="4" name="내용 개체 틀 3">
            <a:extLst>
              <a:ext uri="{FF2B5EF4-FFF2-40B4-BE49-F238E27FC236}">
                <a16:creationId xmlns:a16="http://schemas.microsoft.com/office/drawing/2014/main" id="{317EBE9B-0CB9-49BD-B59F-EC3931C5D3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30771" y="1834590"/>
            <a:ext cx="10130458" cy="4351338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8125C01E-C27E-45DB-9E5F-04A209680454}"/>
              </a:ext>
            </a:extLst>
          </p:cNvPr>
          <p:cNvSpPr/>
          <p:nvPr/>
        </p:nvSpPr>
        <p:spPr>
          <a:xfrm>
            <a:off x="2602992" y="3273552"/>
            <a:ext cx="8065008" cy="27432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타원 6">
            <a:extLst>
              <a:ext uri="{FF2B5EF4-FFF2-40B4-BE49-F238E27FC236}">
                <a16:creationId xmlns:a16="http://schemas.microsoft.com/office/drawing/2014/main" id="{ABF1096A-7DEE-4169-A24C-26DA7BAFA951}"/>
              </a:ext>
            </a:extLst>
          </p:cNvPr>
          <p:cNvSpPr/>
          <p:nvPr/>
        </p:nvSpPr>
        <p:spPr>
          <a:xfrm>
            <a:off x="2868706" y="3361765"/>
            <a:ext cx="591670" cy="186107"/>
          </a:xfrm>
          <a:prstGeom prst="ellipse">
            <a:avLst/>
          </a:prstGeom>
          <a:noFill/>
          <a:ln w="285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타원 7">
            <a:extLst>
              <a:ext uri="{FF2B5EF4-FFF2-40B4-BE49-F238E27FC236}">
                <a16:creationId xmlns:a16="http://schemas.microsoft.com/office/drawing/2014/main" id="{D19D7C67-6B26-47D1-B37E-77AFFBB08B79}"/>
              </a:ext>
            </a:extLst>
          </p:cNvPr>
          <p:cNvSpPr/>
          <p:nvPr/>
        </p:nvSpPr>
        <p:spPr>
          <a:xfrm>
            <a:off x="8525435" y="3361765"/>
            <a:ext cx="439271" cy="186107"/>
          </a:xfrm>
          <a:prstGeom prst="ellipse">
            <a:avLst/>
          </a:prstGeom>
          <a:noFill/>
          <a:ln w="285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0FC795DA-90E5-45BD-887E-A8F02212CA8C}"/>
              </a:ext>
            </a:extLst>
          </p:cNvPr>
          <p:cNvSpPr/>
          <p:nvPr/>
        </p:nvSpPr>
        <p:spPr>
          <a:xfrm>
            <a:off x="2339788" y="1834590"/>
            <a:ext cx="779930" cy="274320"/>
          </a:xfrm>
          <a:prstGeom prst="rect">
            <a:avLst/>
          </a:prstGeom>
          <a:solidFill>
            <a:srgbClr val="0A635D"/>
          </a:solidFill>
          <a:ln>
            <a:solidFill>
              <a:srgbClr val="0A635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06267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2542DFB-9AE9-48F1-A9DD-719D62DFAA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3200" dirty="0"/>
              <a:t>다음으로 성신 포털에서 학교 홈페이지에 접속하세요</a:t>
            </a:r>
            <a:r>
              <a:rPr lang="en-US" altLang="ko-KR" sz="3200" dirty="0"/>
              <a:t>.</a:t>
            </a:r>
            <a:endParaRPr lang="ko-KR" altLang="en-US" sz="3200" dirty="0"/>
          </a:p>
        </p:txBody>
      </p:sp>
      <p:pic>
        <p:nvPicPr>
          <p:cNvPr id="4" name="내용 개체 틀 8">
            <a:extLst>
              <a:ext uri="{FF2B5EF4-FFF2-40B4-BE49-F238E27FC236}">
                <a16:creationId xmlns:a16="http://schemas.microsoft.com/office/drawing/2014/main" id="{A637C08C-D925-4070-B56D-704E7F2CA65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1556684"/>
            <a:ext cx="7366657" cy="4351338"/>
          </a:xfr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9D86AE30-068B-42C1-921C-B74633706CF8}"/>
              </a:ext>
            </a:extLst>
          </p:cNvPr>
          <p:cNvSpPr/>
          <p:nvPr/>
        </p:nvSpPr>
        <p:spPr>
          <a:xfrm>
            <a:off x="3567953" y="1595718"/>
            <a:ext cx="394447" cy="25101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874418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B0A273C4-38B1-450F-B809-81F8DB829DB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2630" y="1223057"/>
            <a:ext cx="8748339" cy="5484131"/>
          </a:xfrm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9A40CFAF-C49F-4048-BEFF-D8953AD3BE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3720" y="150813"/>
            <a:ext cx="10464510" cy="667068"/>
          </a:xfrm>
        </p:spPr>
        <p:txBody>
          <a:bodyPr>
            <a:normAutofit fontScale="90000"/>
          </a:bodyPr>
          <a:lstStyle/>
          <a:p>
            <a:r>
              <a:rPr lang="ko-KR" altLang="en-US" sz="2800" dirty="0"/>
              <a:t>여기에서 담당 교수님의 성함 </a:t>
            </a:r>
            <a:r>
              <a:rPr lang="en-US" altLang="ko-KR" sz="2800" dirty="0"/>
              <a:t>(</a:t>
            </a:r>
            <a:r>
              <a:rPr lang="ko-KR" altLang="en-US" sz="2800" dirty="0" err="1"/>
              <a:t>혹은소속</a:t>
            </a:r>
            <a:r>
              <a:rPr lang="ko-KR" altLang="en-US" sz="2800" dirty="0"/>
              <a:t> 학과</a:t>
            </a:r>
            <a:r>
              <a:rPr lang="en-US" altLang="ko-KR" sz="2800" dirty="0"/>
              <a:t>) </a:t>
            </a:r>
            <a:r>
              <a:rPr lang="ko-KR" altLang="en-US" sz="2800" dirty="0"/>
              <a:t>를 입력한 후 검색하세요</a:t>
            </a:r>
            <a:r>
              <a:rPr lang="en-US" altLang="ko-KR" sz="2800" dirty="0"/>
              <a:t>.</a:t>
            </a:r>
            <a:endParaRPr lang="ko-KR" altLang="en-US" sz="2800" dirty="0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1A76F19A-7DB2-4424-90B7-966658E3758C}"/>
              </a:ext>
            </a:extLst>
          </p:cNvPr>
          <p:cNvSpPr/>
          <p:nvPr/>
        </p:nvSpPr>
        <p:spPr>
          <a:xfrm>
            <a:off x="5472056" y="1230191"/>
            <a:ext cx="699248" cy="16136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287532AD-4CF6-415E-9DAB-6515CBDB25C1}"/>
              </a:ext>
            </a:extLst>
          </p:cNvPr>
          <p:cNvSpPr/>
          <p:nvPr/>
        </p:nvSpPr>
        <p:spPr>
          <a:xfrm>
            <a:off x="4970257" y="1230191"/>
            <a:ext cx="295835" cy="128681"/>
          </a:xfrm>
          <a:prstGeom prst="rect">
            <a:avLst/>
          </a:prstGeom>
          <a:solidFill>
            <a:srgbClr val="6A6FB3"/>
          </a:solidFill>
          <a:ln>
            <a:solidFill>
              <a:srgbClr val="6A6FB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398731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2C3F1A9-434C-4629-9310-F1ED4521C2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3200" dirty="0"/>
              <a:t>교수님에 대한 메시지는 여기에서 확인할 수 있습니다</a:t>
            </a:r>
            <a:r>
              <a:rPr lang="en-US" altLang="ko-KR" sz="3200" dirty="0"/>
              <a:t>.</a:t>
            </a:r>
            <a:r>
              <a:rPr lang="ko-KR" altLang="en-US" sz="3200" dirty="0"/>
              <a:t> 또한</a:t>
            </a:r>
            <a:r>
              <a:rPr lang="en-US" altLang="ko-KR" sz="3200" dirty="0"/>
              <a:t>, </a:t>
            </a:r>
            <a:r>
              <a:rPr lang="ko-KR" altLang="en-US" sz="3200" dirty="0"/>
              <a:t>교수님의 소속 학과도 함께 표시됩니다</a:t>
            </a:r>
            <a:r>
              <a:rPr lang="en-US" altLang="ko-KR" sz="3200" dirty="0"/>
              <a:t>.</a:t>
            </a:r>
            <a:endParaRPr lang="ko-KR" altLang="en-US" sz="3200" dirty="0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C9396B51-6021-4B4C-8412-947AEEF42CA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1843554"/>
            <a:ext cx="8356655" cy="4351338"/>
          </a:xfrm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17CFDEFA-7300-4A51-8F1E-DC68589A2285}"/>
              </a:ext>
            </a:extLst>
          </p:cNvPr>
          <p:cNvSpPr/>
          <p:nvPr/>
        </p:nvSpPr>
        <p:spPr>
          <a:xfrm>
            <a:off x="2528047" y="5056094"/>
            <a:ext cx="878541" cy="34065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8" name="직선 연결선 7">
            <a:extLst>
              <a:ext uri="{FF2B5EF4-FFF2-40B4-BE49-F238E27FC236}">
                <a16:creationId xmlns:a16="http://schemas.microsoft.com/office/drawing/2014/main" id="{20797B24-6913-4848-819F-9C351310D2ED}"/>
              </a:ext>
            </a:extLst>
          </p:cNvPr>
          <p:cNvCxnSpPr>
            <a:cxnSpLocks/>
          </p:cNvCxnSpPr>
          <p:nvPr/>
        </p:nvCxnSpPr>
        <p:spPr>
          <a:xfrm>
            <a:off x="3164541" y="5217459"/>
            <a:ext cx="242047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037EBEA3-8C1A-4CB5-9324-CFDF8909B95B}"/>
              </a:ext>
            </a:extLst>
          </p:cNvPr>
          <p:cNvCxnSpPr>
            <a:cxnSpLocks/>
          </p:cNvCxnSpPr>
          <p:nvPr/>
        </p:nvCxnSpPr>
        <p:spPr>
          <a:xfrm>
            <a:off x="2859741" y="5369859"/>
            <a:ext cx="242047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736513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2A9936C-E4EC-411F-AAF5-C9BD7D4CCA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ko-KR" altLang="en-US" sz="3200" dirty="0"/>
              <a:t>다시 교수님의 소속 학과</a:t>
            </a:r>
            <a:br>
              <a:rPr lang="en-US" altLang="ko-KR" sz="3200" dirty="0"/>
            </a:br>
            <a:r>
              <a:rPr lang="en-US" altLang="ko-KR" sz="3200" dirty="0"/>
              <a:t>(</a:t>
            </a:r>
            <a:r>
              <a:rPr lang="ko-KR" altLang="en-US" sz="3200" dirty="0"/>
              <a:t>예</a:t>
            </a:r>
            <a:r>
              <a:rPr lang="en-US" altLang="ko-KR" sz="3200" dirty="0"/>
              <a:t>: </a:t>
            </a:r>
            <a:r>
              <a:rPr lang="ko-KR" altLang="en-US" sz="3200" dirty="0"/>
              <a:t>사학과 교수</a:t>
            </a:r>
            <a:r>
              <a:rPr lang="en-US" altLang="ko-KR" sz="3200" dirty="0"/>
              <a:t>)</a:t>
            </a:r>
            <a:r>
              <a:rPr lang="ko-KR" altLang="en-US" sz="3200" dirty="0"/>
              <a:t>로 검색하면</a:t>
            </a:r>
            <a:r>
              <a:rPr lang="en-US" altLang="ko-KR" sz="3200" dirty="0"/>
              <a:t>, </a:t>
            </a:r>
            <a:br>
              <a:rPr lang="en-US" altLang="ko-KR" sz="3200" dirty="0"/>
            </a:br>
            <a:r>
              <a:rPr lang="ko-KR" altLang="en-US" sz="3200" dirty="0"/>
              <a:t>관련 페이지를 아래에 모두 표시됩니다</a:t>
            </a:r>
            <a:r>
              <a:rPr lang="en-US" altLang="ko-KR" sz="3200" dirty="0"/>
              <a:t>.</a:t>
            </a:r>
            <a:endParaRPr lang="ko-KR" altLang="en-US" sz="3200" dirty="0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C3B7FFC6-FB09-4934-A4AB-82D30240BB2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41096" y="1825625"/>
            <a:ext cx="7909807" cy="4351338"/>
          </a:xfrm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FCE0EFE2-A1BF-42A0-8CCE-A4E49AD724E7}"/>
              </a:ext>
            </a:extLst>
          </p:cNvPr>
          <p:cNvSpPr/>
          <p:nvPr/>
        </p:nvSpPr>
        <p:spPr>
          <a:xfrm>
            <a:off x="4135120" y="2052320"/>
            <a:ext cx="462280" cy="24384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CE121EBB-2328-4C2A-9D44-E2E0E6E9D807}"/>
              </a:ext>
            </a:extLst>
          </p:cNvPr>
          <p:cNvSpPr/>
          <p:nvPr/>
        </p:nvSpPr>
        <p:spPr>
          <a:xfrm>
            <a:off x="3876040" y="4480560"/>
            <a:ext cx="1524000" cy="17212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347983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61B3662-AD4D-4F84-B2EA-A8EDAC57C2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34274" y="365126"/>
            <a:ext cx="4657726" cy="2520950"/>
          </a:xfrm>
        </p:spPr>
        <p:txBody>
          <a:bodyPr>
            <a:normAutofit/>
          </a:bodyPr>
          <a:lstStyle/>
          <a:p>
            <a:r>
              <a:rPr lang="ko-KR" altLang="en-US" sz="3200" dirty="0"/>
              <a:t>소속 학과 교수님들의 모든 안내 메시지를</a:t>
            </a:r>
            <a:r>
              <a:rPr lang="en-US" altLang="ko-KR" sz="3200" dirty="0"/>
              <a:t> </a:t>
            </a:r>
            <a:r>
              <a:rPr lang="ko-KR" altLang="en-US" sz="3200" dirty="0"/>
              <a:t>아래에 모아두었습니다</a:t>
            </a:r>
            <a:r>
              <a:rPr lang="en-US" altLang="ko-KR" sz="3200" dirty="0"/>
              <a:t>.</a:t>
            </a:r>
            <a:endParaRPr lang="ko-KR" altLang="en-US" sz="3200" dirty="0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B81A63AD-85F9-4344-B40C-09363EB2346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251" t="1626" r="13570" b="1279"/>
          <a:stretch/>
        </p:blipFill>
        <p:spPr>
          <a:xfrm>
            <a:off x="838199" y="901050"/>
            <a:ext cx="6452031" cy="5956950"/>
          </a:xfrm>
          <a:prstGeom prst="rect">
            <a:avLst/>
          </a:prstGeom>
        </p:spPr>
      </p:pic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11BFC875-0EFA-48EB-9089-F29AF124A6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5911103" y="3555392"/>
            <a:ext cx="5858693" cy="2029108"/>
          </a:xfrm>
          <a:effectLst>
            <a:outerShdw blurRad="50800" dist="38100" dir="5400000" sx="101000" sy="101000" algn="t" rotWithShape="0">
              <a:prstClr val="black">
                <a:alpha val="40000"/>
              </a:prstClr>
            </a:outerShdw>
          </a:effectLst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id="{6B6BB03E-29A8-4FD9-9F31-786DF92577AE}"/>
              </a:ext>
            </a:extLst>
          </p:cNvPr>
          <p:cNvSpPr/>
          <p:nvPr/>
        </p:nvSpPr>
        <p:spPr>
          <a:xfrm>
            <a:off x="7305675" y="4933951"/>
            <a:ext cx="3867150" cy="3302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592625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</TotalTime>
  <Words>204</Words>
  <Application>Microsoft Office PowerPoint</Application>
  <PresentationFormat>와이드스크린</PresentationFormat>
  <Paragraphs>18</Paragraphs>
  <Slides>12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12</vt:i4>
      </vt:variant>
    </vt:vector>
  </HeadingPairs>
  <TitlesOfParts>
    <vt:vector size="15" baseType="lpstr">
      <vt:lpstr>맑은 고딕</vt:lpstr>
      <vt:lpstr>Arial</vt:lpstr>
      <vt:lpstr>Office 테마</vt:lpstr>
      <vt:lpstr>교수님 연락처 찾는 방법</vt:lpstr>
      <vt:lpstr>방법1</vt:lpstr>
      <vt:lpstr>로그인 버튼을 누르고 로그인하세요.  (로그인하지 않으면 연락처를 찾지 못할 수도 있습니다.)</vt:lpstr>
      <vt:lpstr>먼저 ‘개설강좌조회’를 눌러주세요. 2.조건을 입력해서 신청하고 싶은 수업을 찾아주세요. 3.수업 목록에서 교과목명을 클릭하면 수업계획서를 확인할 수 있어요.</vt:lpstr>
      <vt:lpstr>이 페이지에서 담당 교수님의 연락처를 확인할 수 있어요.  그리고 수업에 대한 다양한 안내 메시지도 여기에서 볼 수 있습니다!</vt:lpstr>
      <vt:lpstr>방법2</vt:lpstr>
      <vt:lpstr>화면이 돌아가면 개설 학과 및 전공을 확인해보세요.  여기 나오는 예시는 정확한 학과명이 아닐 수 있으므로, 담당 교수님의 성함을 복사해서 검색해야 할 수도 있습니다.  (만약 정확한 소속 학과명을 알고 있다면, 해당 학과명을 직접 복사해서 검색하시면 됩니다)</vt:lpstr>
      <vt:lpstr>다음으로 성신 포털에서 학교 홈페이지에 접속하세요.</vt:lpstr>
      <vt:lpstr>여기에서 담당 교수님의 성함 (혹은소속 학과) 를 입력한 후 검색하세요.</vt:lpstr>
      <vt:lpstr>교수님에 대한 메시지는 여기에서 확인할 수 있습니다. 또한, 교수님의 소속 학과도 함께 표시됩니다.</vt:lpstr>
      <vt:lpstr>다시 교수님의 소속 학과 (예: 사학과 교수)로 검색하면,  관련 페이지를 아래에 모두 표시됩니다.</vt:lpstr>
      <vt:lpstr>소속 학과 교수님들의 모든 안내 메시지를 아래에 모아두었습니다.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교수님 연락처 찾는 방법</dc:title>
  <dc:creator>Sungshin</dc:creator>
  <cp:lastModifiedBy>Sungshin</cp:lastModifiedBy>
  <cp:revision>10</cp:revision>
  <dcterms:created xsi:type="dcterms:W3CDTF">2025-08-21T02:18:03Z</dcterms:created>
  <dcterms:modified xsi:type="dcterms:W3CDTF">2025-08-21T04:28:55Z</dcterms:modified>
</cp:coreProperties>
</file>