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ungshin" initials="S" lastIdx="1" clrIdx="0">
    <p:extLst>
      <p:ext uri="{19B8F6BF-5375-455C-9EA6-DF929625EA0E}">
        <p15:presenceInfo xmlns:p15="http://schemas.microsoft.com/office/powerpoint/2012/main" userId="Sungsh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A6FB3"/>
    <a:srgbClr val="0A63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9559" autoAdjust="0"/>
    <p:restoredTop sz="94660"/>
  </p:normalViewPr>
  <p:slideViewPr>
    <p:cSldViewPr snapToGrid="0">
      <p:cViewPr varScale="1">
        <p:scale>
          <a:sx n="54" d="100"/>
          <a:sy n="54" d="100"/>
        </p:scale>
        <p:origin x="77" y="74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7B16D1D-0646-496D-9AF6-15009CCCA1BA}"/>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DCE512C-BFCD-4F39-A23B-888C7493CF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5DC49E49-7723-480A-A15F-A3F7B7A0180F}"/>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5" name="바닥글 개체 틀 4">
            <a:extLst>
              <a:ext uri="{FF2B5EF4-FFF2-40B4-BE49-F238E27FC236}">
                <a16:creationId xmlns:a16="http://schemas.microsoft.com/office/drawing/2014/main" id="{575A854D-EC28-4B7E-ACBA-CF99EBFBDA81}"/>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EE6AD24-9F83-4863-A7CB-2E9CBCA5EE57}"/>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2036444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D32F56A-9742-4665-A57D-E139D401CA3A}"/>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EE84EFB-33D2-4B0F-9757-F098B6600EF7}"/>
              </a:ext>
            </a:extLst>
          </p:cNvPr>
          <p:cNvSpPr>
            <a:spLocks noGrp="1"/>
          </p:cNvSpPr>
          <p:nvPr>
            <p:ph idx="1"/>
          </p:nvPr>
        </p:nvSpPr>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D8B49DFB-9486-469E-8DD9-9C5F303CEEAB}"/>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5" name="바닥글 개체 틀 4">
            <a:extLst>
              <a:ext uri="{FF2B5EF4-FFF2-40B4-BE49-F238E27FC236}">
                <a16:creationId xmlns:a16="http://schemas.microsoft.com/office/drawing/2014/main" id="{A9E53A69-8018-4591-B228-1CCA8D3F7EED}"/>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9FCE83D6-8B22-4067-ADA0-92F13F0A985B}"/>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2466855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8ED975E-59C9-4792-BA46-DE65FFEF4844}"/>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16284E6-ECC7-48BD-810E-0CF79A039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스타일을 편집하려면 클릭</a:t>
            </a:r>
          </a:p>
        </p:txBody>
      </p:sp>
      <p:sp>
        <p:nvSpPr>
          <p:cNvPr id="4" name="날짜 개체 틀 3">
            <a:extLst>
              <a:ext uri="{FF2B5EF4-FFF2-40B4-BE49-F238E27FC236}">
                <a16:creationId xmlns:a16="http://schemas.microsoft.com/office/drawing/2014/main" id="{405D1E39-98C4-4F8D-939B-3625269297E1}"/>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5" name="바닥글 개체 틀 4">
            <a:extLst>
              <a:ext uri="{FF2B5EF4-FFF2-40B4-BE49-F238E27FC236}">
                <a16:creationId xmlns:a16="http://schemas.microsoft.com/office/drawing/2014/main" id="{128889DA-7B8D-4CF6-83A0-51BA4C13C1F8}"/>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C8FFB09-CE89-43E5-A99C-A24B675C327E}"/>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2504034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060FC9A-C4E9-40AD-9CB3-3704488A105F}"/>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C04D30B-59B3-4A45-A029-5D2C7C7D8071}"/>
              </a:ext>
            </a:extLst>
          </p:cNvPr>
          <p:cNvSpPr>
            <a:spLocks noGrp="1"/>
          </p:cNvSpPr>
          <p:nvPr>
            <p:ph sz="half" idx="1"/>
          </p:nvPr>
        </p:nvSpPr>
        <p:spPr>
          <a:xfrm>
            <a:off x="838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내용 개체 틀 3">
            <a:extLst>
              <a:ext uri="{FF2B5EF4-FFF2-40B4-BE49-F238E27FC236}">
                <a16:creationId xmlns:a16="http://schemas.microsoft.com/office/drawing/2014/main" id="{50692443-C90B-43B5-82EB-AE69C04C1829}"/>
              </a:ext>
            </a:extLst>
          </p:cNvPr>
          <p:cNvSpPr>
            <a:spLocks noGrp="1"/>
          </p:cNvSpPr>
          <p:nvPr>
            <p:ph sz="half" idx="2"/>
          </p:nvPr>
        </p:nvSpPr>
        <p:spPr>
          <a:xfrm>
            <a:off x="6172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날짜 개체 틀 4">
            <a:extLst>
              <a:ext uri="{FF2B5EF4-FFF2-40B4-BE49-F238E27FC236}">
                <a16:creationId xmlns:a16="http://schemas.microsoft.com/office/drawing/2014/main" id="{84AA8DDC-CB1E-4331-B476-996F677CFBF9}"/>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6" name="바닥글 개체 틀 5">
            <a:extLst>
              <a:ext uri="{FF2B5EF4-FFF2-40B4-BE49-F238E27FC236}">
                <a16:creationId xmlns:a16="http://schemas.microsoft.com/office/drawing/2014/main" id="{7F9B94C6-FBC3-4620-B8C0-C739C46413F2}"/>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0FA1ABE-AD93-4868-A116-DC10759DD8BD}"/>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651488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CF93D0B-A0C8-4C3C-BD40-EC37F4533F85}"/>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BCDF8AB8-0774-4A6E-BA33-A1C3ED8487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4" name="내용 개체 틀 3">
            <a:extLst>
              <a:ext uri="{FF2B5EF4-FFF2-40B4-BE49-F238E27FC236}">
                <a16:creationId xmlns:a16="http://schemas.microsoft.com/office/drawing/2014/main" id="{EBBC0045-9C0B-4286-904F-CB05A9F76EDF}"/>
              </a:ext>
            </a:extLst>
          </p:cNvPr>
          <p:cNvSpPr>
            <a:spLocks noGrp="1"/>
          </p:cNvSpPr>
          <p:nvPr>
            <p:ph sz="half" idx="2"/>
          </p:nvPr>
        </p:nvSpPr>
        <p:spPr>
          <a:xfrm>
            <a:off x="839788" y="2505075"/>
            <a:ext cx="5157787"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텍스트 개체 틀 4">
            <a:extLst>
              <a:ext uri="{FF2B5EF4-FFF2-40B4-BE49-F238E27FC236}">
                <a16:creationId xmlns:a16="http://schemas.microsoft.com/office/drawing/2014/main" id="{CA7A9760-4520-43E0-821F-AB1C6492E1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6" name="내용 개체 틀 5">
            <a:extLst>
              <a:ext uri="{FF2B5EF4-FFF2-40B4-BE49-F238E27FC236}">
                <a16:creationId xmlns:a16="http://schemas.microsoft.com/office/drawing/2014/main" id="{DD1B809F-A658-40DF-868A-78E1C50ECED0}"/>
              </a:ext>
            </a:extLst>
          </p:cNvPr>
          <p:cNvSpPr>
            <a:spLocks noGrp="1"/>
          </p:cNvSpPr>
          <p:nvPr>
            <p:ph sz="quarter" idx="4"/>
          </p:nvPr>
        </p:nvSpPr>
        <p:spPr>
          <a:xfrm>
            <a:off x="6172200" y="2505075"/>
            <a:ext cx="5183188"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7" name="날짜 개체 틀 6">
            <a:extLst>
              <a:ext uri="{FF2B5EF4-FFF2-40B4-BE49-F238E27FC236}">
                <a16:creationId xmlns:a16="http://schemas.microsoft.com/office/drawing/2014/main" id="{3F75A2CD-D061-40C9-9A90-5DB3F94028A8}"/>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8" name="바닥글 개체 틀 7">
            <a:extLst>
              <a:ext uri="{FF2B5EF4-FFF2-40B4-BE49-F238E27FC236}">
                <a16:creationId xmlns:a16="http://schemas.microsoft.com/office/drawing/2014/main" id="{C3EF9534-B29B-488D-8A71-3F3BE516475E}"/>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E4D2C1A7-7B0A-42F1-8508-AF0B865E0BA1}"/>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692281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E03B1E-573D-4C40-AB49-29239A9AF7EA}"/>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6A5309B0-C5FA-4AE7-B4F7-1E9F647EC366}"/>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4" name="바닥글 개체 틀 3">
            <a:extLst>
              <a:ext uri="{FF2B5EF4-FFF2-40B4-BE49-F238E27FC236}">
                <a16:creationId xmlns:a16="http://schemas.microsoft.com/office/drawing/2014/main" id="{22828E02-DFC2-450A-B6DE-06B15E0AADF8}"/>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C80CF8E4-DABB-4DEC-A3AF-235EA9EE51E0}"/>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3166284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EF75EB92-E5BE-4587-BCE5-4225B726EEBF}"/>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3" name="바닥글 개체 틀 2">
            <a:extLst>
              <a:ext uri="{FF2B5EF4-FFF2-40B4-BE49-F238E27FC236}">
                <a16:creationId xmlns:a16="http://schemas.microsoft.com/office/drawing/2014/main" id="{E6A760EA-B465-40A5-9B16-1D4242CED6A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16FEA844-0C35-40B7-B534-893B9ABEC5C9}"/>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1976065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262853-1D57-46F8-9B40-387B8D94AA00}"/>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159D0E3B-13DD-4CE5-9BFC-A322519F9F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텍스트 개체 틀 3">
            <a:extLst>
              <a:ext uri="{FF2B5EF4-FFF2-40B4-BE49-F238E27FC236}">
                <a16:creationId xmlns:a16="http://schemas.microsoft.com/office/drawing/2014/main" id="{F301FFFE-C12E-4B63-8E90-612E9F888D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D9D5F6CF-B126-4774-847C-6C40012D377E}"/>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6" name="바닥글 개체 틀 5">
            <a:extLst>
              <a:ext uri="{FF2B5EF4-FFF2-40B4-BE49-F238E27FC236}">
                <a16:creationId xmlns:a16="http://schemas.microsoft.com/office/drawing/2014/main" id="{A3D25EAE-C344-4BDC-986D-1466D064F49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9321AC30-0C44-4BC4-BB2B-14CCFC4CAC1F}"/>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1311104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B91DF3E-B678-4426-B73A-73F75B0849D5}"/>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21F2EBA-A5AD-4292-AA52-5BED7FE52C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A2204628-7EAC-4226-B3B4-FA4D797D1A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D0063FFC-2A8E-4D3C-BE7C-3C530DC96E3B}"/>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6" name="바닥글 개체 틀 5">
            <a:extLst>
              <a:ext uri="{FF2B5EF4-FFF2-40B4-BE49-F238E27FC236}">
                <a16:creationId xmlns:a16="http://schemas.microsoft.com/office/drawing/2014/main" id="{12937DBC-D5C1-44E8-B7A1-C26BFF7F900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DF5DFB2A-C8AE-4063-AC76-A2D1BFEA9BD6}"/>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2021383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74EB01DD-6FD8-4D09-9076-3EC7C53D2173}"/>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D0D6286F-C32A-4E3F-9EE1-156D3470F761}"/>
              </a:ext>
            </a:extLst>
          </p:cNvPr>
          <p:cNvSpPr>
            <a:spLocks noGrp="1"/>
          </p:cNvSpPr>
          <p:nvPr>
            <p:ph type="body" orient="vert" idx="1"/>
          </p:nvPr>
        </p:nvSpPr>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981849C1-BE58-43A6-B6F4-32BD86D7B18E}"/>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5" name="바닥글 개체 틀 4">
            <a:extLst>
              <a:ext uri="{FF2B5EF4-FFF2-40B4-BE49-F238E27FC236}">
                <a16:creationId xmlns:a16="http://schemas.microsoft.com/office/drawing/2014/main" id="{46483CA6-F104-48EB-99CB-452FDCDE1B0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C2FFAEE-FAED-4479-9279-35E9E905F52D}"/>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155114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DA91ACAF-7328-4054-A0BA-2456741C9018}"/>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CB8CB53D-59FF-479A-9EFA-208C3055407F}"/>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74F77AC0-ADF4-4D7F-9270-FFE5F768C797}"/>
              </a:ext>
            </a:extLst>
          </p:cNvPr>
          <p:cNvSpPr>
            <a:spLocks noGrp="1"/>
          </p:cNvSpPr>
          <p:nvPr>
            <p:ph type="dt" sz="half" idx="10"/>
          </p:nvPr>
        </p:nvSpPr>
        <p:spPr/>
        <p:txBody>
          <a:bodyPr/>
          <a:lstStyle/>
          <a:p>
            <a:fld id="{13D18D39-F7A7-4639-A398-0BFD719A3F5D}" type="datetimeFigureOut">
              <a:rPr lang="ko-KR" altLang="en-US" smtClean="0"/>
              <a:t>2025-08-21</a:t>
            </a:fld>
            <a:endParaRPr lang="ko-KR" altLang="en-US"/>
          </a:p>
        </p:txBody>
      </p:sp>
      <p:sp>
        <p:nvSpPr>
          <p:cNvPr id="5" name="바닥글 개체 틀 4">
            <a:extLst>
              <a:ext uri="{FF2B5EF4-FFF2-40B4-BE49-F238E27FC236}">
                <a16:creationId xmlns:a16="http://schemas.microsoft.com/office/drawing/2014/main" id="{98B53391-2BF2-425B-ACFA-297BFAA522C0}"/>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0666A837-F736-407C-B7B3-813229E7D0F1}"/>
              </a:ext>
            </a:extLst>
          </p:cNvPr>
          <p:cNvSpPr>
            <a:spLocks noGrp="1"/>
          </p:cNvSpPr>
          <p:nvPr>
            <p:ph type="sldNum" sz="quarter" idx="12"/>
          </p:nvPr>
        </p:nvSpPr>
        <p:spPr/>
        <p:txBody>
          <a:body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3955751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1E10C7B6-DCC5-4EDF-8A0D-7FC4490803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101E20A7-5909-4216-A1A3-66E14CBC89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C59F5090-AD3F-48EA-9F02-C148765035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D18D39-F7A7-4639-A398-0BFD719A3F5D}" type="datetimeFigureOut">
              <a:rPr lang="ko-KR" altLang="en-US" smtClean="0"/>
              <a:t>2025-08-21</a:t>
            </a:fld>
            <a:endParaRPr lang="ko-KR" altLang="en-US"/>
          </a:p>
        </p:txBody>
      </p:sp>
      <p:sp>
        <p:nvSpPr>
          <p:cNvPr id="5" name="바닥글 개체 틀 4">
            <a:extLst>
              <a:ext uri="{FF2B5EF4-FFF2-40B4-BE49-F238E27FC236}">
                <a16:creationId xmlns:a16="http://schemas.microsoft.com/office/drawing/2014/main" id="{FC30C4EB-47E3-41ED-BD38-58FF267566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D382CA6C-E07B-4FF6-AF7A-448FCFC41C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001D40-C70C-4ED4-8EBC-6766882DB361}" type="slidenum">
              <a:rPr lang="ko-KR" altLang="en-US" smtClean="0"/>
              <a:t>‹#›</a:t>
            </a:fld>
            <a:endParaRPr lang="ko-KR" altLang="en-US"/>
          </a:p>
        </p:txBody>
      </p:sp>
    </p:spTree>
    <p:extLst>
      <p:ext uri="{BB962C8B-B14F-4D97-AF65-F5344CB8AC3E}">
        <p14:creationId xmlns:p14="http://schemas.microsoft.com/office/powerpoint/2010/main" val="414021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4A7FA006-96F1-4F58-9E7A-AEAEE4AB7379}"/>
              </a:ext>
            </a:extLst>
          </p:cNvPr>
          <p:cNvSpPr>
            <a:spLocks noGrp="1"/>
          </p:cNvSpPr>
          <p:nvPr>
            <p:ph type="ctrTitle"/>
          </p:nvPr>
        </p:nvSpPr>
        <p:spPr/>
        <p:txBody>
          <a:bodyPr>
            <a:normAutofit/>
          </a:bodyPr>
          <a:lstStyle/>
          <a:p>
            <a:r>
              <a:rPr lang="en-US" altLang="ko-KR" b="1" dirty="0">
                <a:latin typeface="Calibri" panose="020F0502020204030204" pitchFamily="34" charset="0"/>
                <a:cs typeface="Calibri" panose="020F0502020204030204" pitchFamily="34" charset="0"/>
              </a:rPr>
              <a:t>How to find professor’s contact information</a:t>
            </a:r>
            <a:endParaRPr lang="ko-KR" altLang="en-US"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79951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E7F6467-313E-45EE-993F-CB27F87AFF70}"/>
              </a:ext>
            </a:extLst>
          </p:cNvPr>
          <p:cNvSpPr>
            <a:spLocks noGrp="1"/>
          </p:cNvSpPr>
          <p:nvPr>
            <p:ph type="title"/>
          </p:nvPr>
        </p:nvSpPr>
        <p:spPr>
          <a:xfrm>
            <a:off x="838200" y="365125"/>
            <a:ext cx="10515600" cy="674781"/>
          </a:xfrm>
        </p:spPr>
        <p:txBody>
          <a:bodyPr>
            <a:normAutofit/>
          </a:bodyPr>
          <a:lstStyle/>
          <a:p>
            <a:r>
              <a:rPr lang="en-US" altLang="ko-KR" sz="3600" dirty="0"/>
              <a:t>Method 1</a:t>
            </a:r>
            <a:endParaRPr lang="ko-KR" altLang="en-US" sz="3600" dirty="0"/>
          </a:p>
        </p:txBody>
      </p:sp>
      <p:pic>
        <p:nvPicPr>
          <p:cNvPr id="9" name="내용 개체 틀 8">
            <a:extLst>
              <a:ext uri="{FF2B5EF4-FFF2-40B4-BE49-F238E27FC236}">
                <a16:creationId xmlns:a16="http://schemas.microsoft.com/office/drawing/2014/main" id="{C9B8DB39-DAA7-456A-A5C9-E99449EEF755}"/>
              </a:ext>
            </a:extLst>
          </p:cNvPr>
          <p:cNvPicPr>
            <a:picLocks noGrp="1" noChangeAspect="1"/>
          </p:cNvPicPr>
          <p:nvPr>
            <p:ph idx="1"/>
          </p:nvPr>
        </p:nvPicPr>
        <p:blipFill>
          <a:blip r:embed="rId2"/>
          <a:stretch>
            <a:fillRect/>
          </a:stretch>
        </p:blipFill>
        <p:spPr>
          <a:xfrm>
            <a:off x="838200" y="1039906"/>
            <a:ext cx="8349175" cy="4931692"/>
          </a:xfrm>
        </p:spPr>
      </p:pic>
      <p:sp>
        <p:nvSpPr>
          <p:cNvPr id="10" name="직사각형 9">
            <a:extLst>
              <a:ext uri="{FF2B5EF4-FFF2-40B4-BE49-F238E27FC236}">
                <a16:creationId xmlns:a16="http://schemas.microsoft.com/office/drawing/2014/main" id="{1B6C9338-8EBA-4C43-A8CD-9CA5E4EF5D15}"/>
              </a:ext>
            </a:extLst>
          </p:cNvPr>
          <p:cNvSpPr/>
          <p:nvPr/>
        </p:nvSpPr>
        <p:spPr>
          <a:xfrm>
            <a:off x="6065520" y="1412240"/>
            <a:ext cx="685800" cy="28956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4210317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a:extLst>
              <a:ext uri="{FF2B5EF4-FFF2-40B4-BE49-F238E27FC236}">
                <a16:creationId xmlns:a16="http://schemas.microsoft.com/office/drawing/2014/main" id="{F3D63531-5687-4B30-A768-7A11155307B6}"/>
              </a:ext>
            </a:extLst>
          </p:cNvPr>
          <p:cNvPicPr>
            <a:picLocks noChangeAspect="1"/>
          </p:cNvPicPr>
          <p:nvPr/>
        </p:nvPicPr>
        <p:blipFill>
          <a:blip r:embed="rId2"/>
          <a:stretch>
            <a:fillRect/>
          </a:stretch>
        </p:blipFill>
        <p:spPr>
          <a:xfrm>
            <a:off x="332209" y="1519614"/>
            <a:ext cx="11380745" cy="4738311"/>
          </a:xfrm>
          <a:prstGeom prst="rect">
            <a:avLst/>
          </a:prstGeom>
        </p:spPr>
      </p:pic>
      <p:sp>
        <p:nvSpPr>
          <p:cNvPr id="2" name="제목 1">
            <a:extLst>
              <a:ext uri="{FF2B5EF4-FFF2-40B4-BE49-F238E27FC236}">
                <a16:creationId xmlns:a16="http://schemas.microsoft.com/office/drawing/2014/main" id="{4828D9E1-CFB8-40F2-9003-F55A9351D847}"/>
              </a:ext>
            </a:extLst>
          </p:cNvPr>
          <p:cNvSpPr>
            <a:spLocks noGrp="1"/>
          </p:cNvSpPr>
          <p:nvPr>
            <p:ph type="title"/>
          </p:nvPr>
        </p:nvSpPr>
        <p:spPr>
          <a:xfrm>
            <a:off x="332210" y="0"/>
            <a:ext cx="10353675" cy="1519614"/>
          </a:xfrm>
        </p:spPr>
        <p:txBody>
          <a:bodyPr>
            <a:normAutofit fontScale="90000"/>
          </a:bodyPr>
          <a:lstStyle/>
          <a:p>
            <a:r>
              <a:rPr lang="en-US" altLang="ko-KR" sz="2800" b="1" dirty="0">
                <a:latin typeface="Calibri" panose="020F0502020204030204" pitchFamily="34" charset="0"/>
                <a:cs typeface="Calibri" panose="020F0502020204030204" pitchFamily="34" charset="0"/>
              </a:rPr>
              <a:t>Click the login button to sign in.</a:t>
            </a:r>
            <a:r>
              <a:rPr lang="en-US" altLang="ko-KR" sz="2800" dirty="0">
                <a:latin typeface="Calibri" panose="020F0502020204030204" pitchFamily="34" charset="0"/>
                <a:cs typeface="Calibri" panose="020F0502020204030204" pitchFamily="34" charset="0"/>
              </a:rPr>
              <a:t> </a:t>
            </a:r>
            <a:br>
              <a:rPr lang="en-US" altLang="ko-KR" sz="2800" dirty="0">
                <a:latin typeface="Calibri" panose="020F0502020204030204" pitchFamily="34" charset="0"/>
                <a:cs typeface="Calibri" panose="020F0502020204030204" pitchFamily="34" charset="0"/>
              </a:rPr>
            </a:br>
            <a:br>
              <a:rPr lang="en-US" altLang="ko-KR" sz="2800" dirty="0">
                <a:latin typeface="Calibri" panose="020F0502020204030204" pitchFamily="34" charset="0"/>
                <a:cs typeface="Calibri" panose="020F0502020204030204" pitchFamily="34" charset="0"/>
              </a:rPr>
            </a:br>
            <a:r>
              <a:rPr lang="en-US" altLang="ko-KR" sz="2800" i="1" dirty="0">
                <a:solidFill>
                  <a:srgbClr val="FF0000"/>
                </a:solidFill>
                <a:latin typeface="Calibri" panose="020F0502020204030204" pitchFamily="34" charset="0"/>
                <a:cs typeface="Calibri" panose="020F0502020204030204" pitchFamily="34" charset="0"/>
              </a:rPr>
              <a:t>(If you don’t log in, you may not be able to access the contact information.)</a:t>
            </a:r>
            <a:endParaRPr lang="ko-KR" altLang="en-US" sz="2800" dirty="0">
              <a:solidFill>
                <a:srgbClr val="FF0000"/>
              </a:solidFill>
              <a:latin typeface="Calibri" panose="020F0502020204030204" pitchFamily="34" charset="0"/>
              <a:cs typeface="Calibri" panose="020F0502020204030204" pitchFamily="34" charset="0"/>
            </a:endParaRPr>
          </a:p>
        </p:txBody>
      </p:sp>
      <p:sp>
        <p:nvSpPr>
          <p:cNvPr id="6" name="직사각형 5">
            <a:extLst>
              <a:ext uri="{FF2B5EF4-FFF2-40B4-BE49-F238E27FC236}">
                <a16:creationId xmlns:a16="http://schemas.microsoft.com/office/drawing/2014/main" id="{BCD82B6D-DF96-47A7-975D-312582236F8C}"/>
              </a:ext>
            </a:extLst>
          </p:cNvPr>
          <p:cNvSpPr/>
          <p:nvPr/>
        </p:nvSpPr>
        <p:spPr>
          <a:xfrm>
            <a:off x="1652594" y="1562478"/>
            <a:ext cx="604838" cy="198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461897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그림 5">
            <a:extLst>
              <a:ext uri="{FF2B5EF4-FFF2-40B4-BE49-F238E27FC236}">
                <a16:creationId xmlns:a16="http://schemas.microsoft.com/office/drawing/2014/main" id="{B95092D5-9998-4B6F-9A95-BD1709AC4C48}"/>
              </a:ext>
            </a:extLst>
          </p:cNvPr>
          <p:cNvPicPr>
            <a:picLocks noChangeAspect="1"/>
          </p:cNvPicPr>
          <p:nvPr/>
        </p:nvPicPr>
        <p:blipFill>
          <a:blip r:embed="rId2"/>
          <a:stretch>
            <a:fillRect/>
          </a:stretch>
        </p:blipFill>
        <p:spPr>
          <a:xfrm>
            <a:off x="1001886" y="1823999"/>
            <a:ext cx="9796606" cy="4368160"/>
          </a:xfrm>
          <a:prstGeom prst="rect">
            <a:avLst/>
          </a:prstGeom>
        </p:spPr>
      </p:pic>
      <p:sp>
        <p:nvSpPr>
          <p:cNvPr id="2" name="제목 1">
            <a:extLst>
              <a:ext uri="{FF2B5EF4-FFF2-40B4-BE49-F238E27FC236}">
                <a16:creationId xmlns:a16="http://schemas.microsoft.com/office/drawing/2014/main" id="{D7FC9709-78BF-4317-8940-47860BA69F18}"/>
              </a:ext>
            </a:extLst>
          </p:cNvPr>
          <p:cNvSpPr>
            <a:spLocks noGrp="1"/>
          </p:cNvSpPr>
          <p:nvPr>
            <p:ph type="title"/>
          </p:nvPr>
        </p:nvSpPr>
        <p:spPr/>
        <p:txBody>
          <a:bodyPr>
            <a:normAutofit/>
          </a:bodyPr>
          <a:lstStyle/>
          <a:p>
            <a:r>
              <a:rPr lang="en-US" altLang="ko-KR" sz="2800" dirty="0">
                <a:latin typeface="Calibri" panose="020F0502020204030204" pitchFamily="34" charset="0"/>
                <a:cs typeface="Calibri" panose="020F0502020204030204" pitchFamily="34" charset="0"/>
              </a:rPr>
              <a:t>1. First, click on “V</a:t>
            </a:r>
            <a:r>
              <a:rPr lang="en-US" altLang="zh-CN" sz="2800" dirty="0">
                <a:latin typeface="Calibri" panose="020F0502020204030204" pitchFamily="34" charset="0"/>
                <a:cs typeface="Calibri" panose="020F0502020204030204" pitchFamily="34" charset="0"/>
              </a:rPr>
              <a:t>iew All Courses</a:t>
            </a:r>
            <a:r>
              <a:rPr lang="en-US" altLang="ko-KR" sz="2800" dirty="0">
                <a:latin typeface="Calibri" panose="020F0502020204030204" pitchFamily="34" charset="0"/>
                <a:cs typeface="Calibri" panose="020F0502020204030204" pitchFamily="34" charset="0"/>
              </a:rPr>
              <a:t>” </a:t>
            </a:r>
            <a:br>
              <a:rPr lang="en-US" altLang="ko-KR" sz="2800" dirty="0">
                <a:latin typeface="Calibri" panose="020F0502020204030204" pitchFamily="34" charset="0"/>
                <a:cs typeface="Calibri" panose="020F0502020204030204" pitchFamily="34" charset="0"/>
              </a:rPr>
            </a:br>
            <a:r>
              <a:rPr lang="en-US" altLang="ko-KR" sz="2800" dirty="0">
                <a:latin typeface="Calibri" panose="020F0502020204030204" pitchFamily="34" charset="0"/>
                <a:cs typeface="Calibri" panose="020F0502020204030204" pitchFamily="34" charset="0"/>
              </a:rPr>
              <a:t>2. Enter your search criteria to find the class you want to register for. </a:t>
            </a:r>
            <a:br>
              <a:rPr lang="en-US" altLang="ko-KR" sz="2800" dirty="0">
                <a:latin typeface="Calibri" panose="020F0502020204030204" pitchFamily="34" charset="0"/>
                <a:cs typeface="Calibri" panose="020F0502020204030204" pitchFamily="34" charset="0"/>
              </a:rPr>
            </a:br>
            <a:r>
              <a:rPr lang="en-US" altLang="ko-KR" sz="2800" dirty="0">
                <a:latin typeface="Calibri" panose="020F0502020204030204" pitchFamily="34" charset="0"/>
                <a:cs typeface="Calibri" panose="020F0502020204030204" pitchFamily="34" charset="0"/>
              </a:rPr>
              <a:t>3. In the course list, click the course title to view the syllabus.</a:t>
            </a:r>
          </a:p>
        </p:txBody>
      </p:sp>
      <p:sp>
        <p:nvSpPr>
          <p:cNvPr id="15" name="직사각형 14">
            <a:extLst>
              <a:ext uri="{FF2B5EF4-FFF2-40B4-BE49-F238E27FC236}">
                <a16:creationId xmlns:a16="http://schemas.microsoft.com/office/drawing/2014/main" id="{A1BE8606-2E77-47E7-A636-90AA0E4F15DC}"/>
              </a:ext>
            </a:extLst>
          </p:cNvPr>
          <p:cNvSpPr/>
          <p:nvPr/>
        </p:nvSpPr>
        <p:spPr>
          <a:xfrm>
            <a:off x="2148840" y="1882140"/>
            <a:ext cx="845820" cy="205740"/>
          </a:xfrm>
          <a:prstGeom prst="rect">
            <a:avLst/>
          </a:prstGeom>
          <a:solidFill>
            <a:srgbClr val="0A635D"/>
          </a:solidFill>
          <a:ln>
            <a:solidFill>
              <a:srgbClr val="0A63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직사각형 15">
            <a:extLst>
              <a:ext uri="{FF2B5EF4-FFF2-40B4-BE49-F238E27FC236}">
                <a16:creationId xmlns:a16="http://schemas.microsoft.com/office/drawing/2014/main" id="{86E4FFA8-C838-410D-8458-DD5DDF5CF14B}"/>
              </a:ext>
            </a:extLst>
          </p:cNvPr>
          <p:cNvSpPr/>
          <p:nvPr/>
        </p:nvSpPr>
        <p:spPr>
          <a:xfrm>
            <a:off x="1051560" y="3232160"/>
            <a:ext cx="614680" cy="16128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직사각형 16">
            <a:extLst>
              <a:ext uri="{FF2B5EF4-FFF2-40B4-BE49-F238E27FC236}">
                <a16:creationId xmlns:a16="http://schemas.microsoft.com/office/drawing/2014/main" id="{0C160BFF-0FE9-46A5-823F-798251FB8AB7}"/>
              </a:ext>
            </a:extLst>
          </p:cNvPr>
          <p:cNvSpPr/>
          <p:nvPr/>
        </p:nvSpPr>
        <p:spPr>
          <a:xfrm>
            <a:off x="2567940" y="2377440"/>
            <a:ext cx="7802880" cy="59436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9" name="TextBox 18">
            <a:extLst>
              <a:ext uri="{FF2B5EF4-FFF2-40B4-BE49-F238E27FC236}">
                <a16:creationId xmlns:a16="http://schemas.microsoft.com/office/drawing/2014/main" id="{1A232A5B-9B22-4440-A477-6B72109E1176}"/>
              </a:ext>
            </a:extLst>
          </p:cNvPr>
          <p:cNvSpPr txBox="1"/>
          <p:nvPr/>
        </p:nvSpPr>
        <p:spPr>
          <a:xfrm>
            <a:off x="1623060" y="3167390"/>
            <a:ext cx="198120" cy="261610"/>
          </a:xfrm>
          <a:prstGeom prst="rect">
            <a:avLst/>
          </a:prstGeom>
          <a:noFill/>
        </p:spPr>
        <p:txBody>
          <a:bodyPr wrap="square" rtlCol="0">
            <a:spAutoFit/>
          </a:bodyPr>
          <a:lstStyle/>
          <a:p>
            <a:r>
              <a:rPr lang="en-US" altLang="ko-KR" sz="1100" b="1" dirty="0">
                <a:solidFill>
                  <a:srgbClr val="FF0000"/>
                </a:solidFill>
              </a:rPr>
              <a:t>1</a:t>
            </a:r>
            <a:endParaRPr lang="ko-KR" altLang="en-US" sz="1100" b="1" dirty="0">
              <a:solidFill>
                <a:srgbClr val="FF0000"/>
              </a:solidFill>
            </a:endParaRPr>
          </a:p>
        </p:txBody>
      </p:sp>
      <p:sp>
        <p:nvSpPr>
          <p:cNvPr id="20" name="TextBox 19">
            <a:extLst>
              <a:ext uri="{FF2B5EF4-FFF2-40B4-BE49-F238E27FC236}">
                <a16:creationId xmlns:a16="http://schemas.microsoft.com/office/drawing/2014/main" id="{17527C3F-FE53-408A-845B-75ADD6F0E2B9}"/>
              </a:ext>
            </a:extLst>
          </p:cNvPr>
          <p:cNvSpPr txBox="1"/>
          <p:nvPr/>
        </p:nvSpPr>
        <p:spPr>
          <a:xfrm>
            <a:off x="2301240" y="2524765"/>
            <a:ext cx="198120" cy="261610"/>
          </a:xfrm>
          <a:prstGeom prst="rect">
            <a:avLst/>
          </a:prstGeom>
          <a:noFill/>
        </p:spPr>
        <p:txBody>
          <a:bodyPr wrap="square" rtlCol="0">
            <a:spAutoFit/>
          </a:bodyPr>
          <a:lstStyle/>
          <a:p>
            <a:r>
              <a:rPr lang="en-US" altLang="ko-KR" sz="1100" b="1" dirty="0">
                <a:solidFill>
                  <a:srgbClr val="FF0000"/>
                </a:solidFill>
              </a:rPr>
              <a:t>2</a:t>
            </a:r>
            <a:endParaRPr lang="ko-KR" altLang="en-US" sz="1100" b="1" dirty="0">
              <a:solidFill>
                <a:srgbClr val="FF0000"/>
              </a:solidFill>
            </a:endParaRPr>
          </a:p>
        </p:txBody>
      </p:sp>
      <p:grpSp>
        <p:nvGrpSpPr>
          <p:cNvPr id="22" name="그룹 21">
            <a:extLst>
              <a:ext uri="{FF2B5EF4-FFF2-40B4-BE49-F238E27FC236}">
                <a16:creationId xmlns:a16="http://schemas.microsoft.com/office/drawing/2014/main" id="{25ECC597-BC0B-4243-A911-99E72F9FACBC}"/>
              </a:ext>
            </a:extLst>
          </p:cNvPr>
          <p:cNvGrpSpPr/>
          <p:nvPr/>
        </p:nvGrpSpPr>
        <p:grpSpPr>
          <a:xfrm>
            <a:off x="3771899" y="3721064"/>
            <a:ext cx="975361" cy="403860"/>
            <a:chOff x="3794759" y="3326130"/>
            <a:chExt cx="975361" cy="403860"/>
          </a:xfrm>
        </p:grpSpPr>
        <p:sp>
          <p:nvSpPr>
            <p:cNvPr id="18" name="직사각형 17">
              <a:extLst>
                <a:ext uri="{FF2B5EF4-FFF2-40B4-BE49-F238E27FC236}">
                  <a16:creationId xmlns:a16="http://schemas.microsoft.com/office/drawing/2014/main" id="{AD300A86-1D6E-4605-95AA-FC550C7C7AC2}"/>
                </a:ext>
              </a:extLst>
            </p:cNvPr>
            <p:cNvSpPr/>
            <p:nvPr/>
          </p:nvSpPr>
          <p:spPr>
            <a:xfrm>
              <a:off x="4015740" y="3326130"/>
              <a:ext cx="754380" cy="40386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TextBox 20">
              <a:extLst>
                <a:ext uri="{FF2B5EF4-FFF2-40B4-BE49-F238E27FC236}">
                  <a16:creationId xmlns:a16="http://schemas.microsoft.com/office/drawing/2014/main" id="{54F16F4E-6702-489C-9B6E-70324122BFB8}"/>
                </a:ext>
              </a:extLst>
            </p:cNvPr>
            <p:cNvSpPr txBox="1"/>
            <p:nvPr/>
          </p:nvSpPr>
          <p:spPr>
            <a:xfrm>
              <a:off x="3794759" y="3397255"/>
              <a:ext cx="198120" cy="261610"/>
            </a:xfrm>
            <a:prstGeom prst="rect">
              <a:avLst/>
            </a:prstGeom>
            <a:noFill/>
          </p:spPr>
          <p:txBody>
            <a:bodyPr wrap="square" rtlCol="0">
              <a:spAutoFit/>
            </a:bodyPr>
            <a:lstStyle/>
            <a:p>
              <a:r>
                <a:rPr lang="en-US" altLang="ko-KR" sz="1100" b="1" dirty="0">
                  <a:solidFill>
                    <a:srgbClr val="FF0000"/>
                  </a:solidFill>
                </a:rPr>
                <a:t>3</a:t>
              </a:r>
              <a:endParaRPr lang="ko-KR" altLang="en-US" sz="1100" b="1" dirty="0">
                <a:solidFill>
                  <a:srgbClr val="FF0000"/>
                </a:solidFill>
              </a:endParaRPr>
            </a:p>
          </p:txBody>
        </p:sp>
      </p:grpSp>
    </p:spTree>
    <p:extLst>
      <p:ext uri="{BB962C8B-B14F-4D97-AF65-F5344CB8AC3E}">
        <p14:creationId xmlns:p14="http://schemas.microsoft.com/office/powerpoint/2010/main" val="2948315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그림 7">
            <a:extLst>
              <a:ext uri="{FF2B5EF4-FFF2-40B4-BE49-F238E27FC236}">
                <a16:creationId xmlns:a16="http://schemas.microsoft.com/office/drawing/2014/main" id="{9C4680F9-3703-464D-8E3A-4B308C21ACAF}"/>
              </a:ext>
            </a:extLst>
          </p:cNvPr>
          <p:cNvPicPr>
            <a:picLocks noChangeAspect="1"/>
          </p:cNvPicPr>
          <p:nvPr/>
        </p:nvPicPr>
        <p:blipFill>
          <a:blip r:embed="rId2"/>
          <a:stretch>
            <a:fillRect/>
          </a:stretch>
        </p:blipFill>
        <p:spPr>
          <a:xfrm>
            <a:off x="838200" y="1754493"/>
            <a:ext cx="5691346" cy="5103507"/>
          </a:xfrm>
          <a:prstGeom prst="rect">
            <a:avLst/>
          </a:prstGeom>
        </p:spPr>
      </p:pic>
      <p:sp>
        <p:nvSpPr>
          <p:cNvPr id="2" name="제목 1">
            <a:extLst>
              <a:ext uri="{FF2B5EF4-FFF2-40B4-BE49-F238E27FC236}">
                <a16:creationId xmlns:a16="http://schemas.microsoft.com/office/drawing/2014/main" id="{69ACA7DB-1AD0-441A-83D2-58D3869EA3DB}"/>
              </a:ext>
            </a:extLst>
          </p:cNvPr>
          <p:cNvSpPr>
            <a:spLocks noGrp="1"/>
          </p:cNvSpPr>
          <p:nvPr>
            <p:ph type="title"/>
          </p:nvPr>
        </p:nvSpPr>
        <p:spPr>
          <a:xfrm>
            <a:off x="838200" y="365125"/>
            <a:ext cx="11170920" cy="1325563"/>
          </a:xfrm>
        </p:spPr>
        <p:txBody>
          <a:bodyPr>
            <a:normAutofit/>
          </a:bodyPr>
          <a:lstStyle/>
          <a:p>
            <a:r>
              <a:rPr lang="en-US" altLang="ko-KR" sz="2800" b="1" dirty="0">
                <a:latin typeface="Calibri" panose="020F0502020204030204" pitchFamily="34" charset="0"/>
                <a:cs typeface="Calibri" panose="020F0502020204030204" pitchFamily="34" charset="0"/>
              </a:rPr>
              <a:t>You can find the professor’s contact information on this page.</a:t>
            </a:r>
            <a:r>
              <a:rPr lang="en-US" altLang="ko-KR" sz="2800" dirty="0">
                <a:latin typeface="Calibri" panose="020F0502020204030204" pitchFamily="34" charset="0"/>
                <a:cs typeface="Calibri" panose="020F0502020204030204" pitchFamily="34" charset="0"/>
              </a:rPr>
              <a:t> </a:t>
            </a:r>
            <a:br>
              <a:rPr lang="en-US" altLang="ko-KR" sz="2800" dirty="0">
                <a:latin typeface="Calibri" panose="020F0502020204030204" pitchFamily="34" charset="0"/>
                <a:cs typeface="Calibri" panose="020F0502020204030204" pitchFamily="34" charset="0"/>
              </a:rPr>
            </a:br>
            <a:r>
              <a:rPr lang="en-US" altLang="ko-KR" sz="2800" b="1" dirty="0">
                <a:latin typeface="Calibri" panose="020F0502020204030204" pitchFamily="34" charset="0"/>
                <a:cs typeface="Calibri" panose="020F0502020204030204" pitchFamily="34" charset="0"/>
              </a:rPr>
              <a:t>Various course-related announcements and messages are also available here.</a:t>
            </a:r>
            <a:endParaRPr lang="ko-KR" altLang="en-US" sz="2800" dirty="0">
              <a:latin typeface="Calibri" panose="020F0502020204030204" pitchFamily="34" charset="0"/>
              <a:cs typeface="Calibri" panose="020F0502020204030204" pitchFamily="34" charset="0"/>
            </a:endParaRPr>
          </a:p>
        </p:txBody>
      </p:sp>
      <p:sp>
        <p:nvSpPr>
          <p:cNvPr id="6" name="직사각형 5">
            <a:extLst>
              <a:ext uri="{FF2B5EF4-FFF2-40B4-BE49-F238E27FC236}">
                <a16:creationId xmlns:a16="http://schemas.microsoft.com/office/drawing/2014/main" id="{E5FE94B3-DE13-4B6B-8D50-BD0752872D8A}"/>
              </a:ext>
            </a:extLst>
          </p:cNvPr>
          <p:cNvSpPr/>
          <p:nvPr/>
        </p:nvSpPr>
        <p:spPr>
          <a:xfrm>
            <a:off x="1061720" y="3611879"/>
            <a:ext cx="3197764" cy="16146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6785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그림 8">
            <a:extLst>
              <a:ext uri="{FF2B5EF4-FFF2-40B4-BE49-F238E27FC236}">
                <a16:creationId xmlns:a16="http://schemas.microsoft.com/office/drawing/2014/main" id="{54809AA0-1DB0-4976-928C-551935BBBBAB}"/>
              </a:ext>
            </a:extLst>
          </p:cNvPr>
          <p:cNvPicPr>
            <a:picLocks noChangeAspect="1"/>
          </p:cNvPicPr>
          <p:nvPr/>
        </p:nvPicPr>
        <p:blipFill>
          <a:blip r:embed="rId2"/>
          <a:stretch>
            <a:fillRect/>
          </a:stretch>
        </p:blipFill>
        <p:spPr>
          <a:xfrm>
            <a:off x="663987" y="1434429"/>
            <a:ext cx="5621066" cy="5022800"/>
          </a:xfrm>
          <a:prstGeom prst="rect">
            <a:avLst/>
          </a:prstGeom>
        </p:spPr>
      </p:pic>
      <p:sp>
        <p:nvSpPr>
          <p:cNvPr id="2" name="제목 1">
            <a:extLst>
              <a:ext uri="{FF2B5EF4-FFF2-40B4-BE49-F238E27FC236}">
                <a16:creationId xmlns:a16="http://schemas.microsoft.com/office/drawing/2014/main" id="{AF632AD4-C864-4F1D-BA90-9FF893F3B5BB}"/>
              </a:ext>
            </a:extLst>
          </p:cNvPr>
          <p:cNvSpPr>
            <a:spLocks noGrp="1"/>
          </p:cNvSpPr>
          <p:nvPr>
            <p:ph type="title"/>
          </p:nvPr>
        </p:nvSpPr>
        <p:spPr>
          <a:xfrm>
            <a:off x="663987" y="314961"/>
            <a:ext cx="10515600" cy="812800"/>
          </a:xfrm>
        </p:spPr>
        <p:txBody>
          <a:bodyPr>
            <a:normAutofit/>
          </a:bodyPr>
          <a:lstStyle/>
          <a:p>
            <a:r>
              <a:rPr lang="en-US" altLang="ko-KR" sz="3600" dirty="0">
                <a:latin typeface="Calibri" panose="020F0502020204030204" pitchFamily="34" charset="0"/>
                <a:cs typeface="Calibri" panose="020F0502020204030204" pitchFamily="34" charset="0"/>
              </a:rPr>
              <a:t>Method 2</a:t>
            </a:r>
            <a:endParaRPr lang="ko-KR" altLang="en-US" sz="3600" dirty="0">
              <a:latin typeface="Calibri" panose="020F0502020204030204" pitchFamily="34" charset="0"/>
              <a:cs typeface="Calibri" panose="020F0502020204030204" pitchFamily="34" charset="0"/>
            </a:endParaRPr>
          </a:p>
        </p:txBody>
      </p:sp>
      <p:sp>
        <p:nvSpPr>
          <p:cNvPr id="6" name="직사각형 5">
            <a:extLst>
              <a:ext uri="{FF2B5EF4-FFF2-40B4-BE49-F238E27FC236}">
                <a16:creationId xmlns:a16="http://schemas.microsoft.com/office/drawing/2014/main" id="{D416AF6A-02B4-48F6-B77B-C6F320987C72}"/>
              </a:ext>
            </a:extLst>
          </p:cNvPr>
          <p:cNvSpPr/>
          <p:nvPr/>
        </p:nvSpPr>
        <p:spPr>
          <a:xfrm>
            <a:off x="822960" y="3281680"/>
            <a:ext cx="4836160" cy="14732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TextBox 7">
            <a:extLst>
              <a:ext uri="{FF2B5EF4-FFF2-40B4-BE49-F238E27FC236}">
                <a16:creationId xmlns:a16="http://schemas.microsoft.com/office/drawing/2014/main" id="{2F6239F4-147D-4380-8853-D22244469FF6}"/>
              </a:ext>
            </a:extLst>
          </p:cNvPr>
          <p:cNvSpPr txBox="1"/>
          <p:nvPr/>
        </p:nvSpPr>
        <p:spPr>
          <a:xfrm>
            <a:off x="7101840" y="1434429"/>
            <a:ext cx="4267200" cy="3539430"/>
          </a:xfrm>
          <a:prstGeom prst="rect">
            <a:avLst/>
          </a:prstGeom>
          <a:noFill/>
        </p:spPr>
        <p:txBody>
          <a:bodyPr wrap="square" rtlCol="0">
            <a:spAutoFit/>
          </a:bodyPr>
          <a:lstStyle/>
          <a:p>
            <a:r>
              <a:rPr lang="en-US" altLang="ko-KR" sz="3200" dirty="0">
                <a:latin typeface="Calibri" panose="020F0502020204030204" pitchFamily="34" charset="0"/>
                <a:cs typeface="Calibri" panose="020F0502020204030204" pitchFamily="34" charset="0"/>
              </a:rPr>
              <a:t>In some course syllabus, the instructor’s contact information may not be provided. </a:t>
            </a:r>
          </a:p>
          <a:p>
            <a:endParaRPr lang="en-US" altLang="ko-KR" sz="3200" dirty="0">
              <a:latin typeface="Calibri" panose="020F0502020204030204" pitchFamily="34" charset="0"/>
              <a:cs typeface="Calibri" panose="020F0502020204030204" pitchFamily="34" charset="0"/>
            </a:endParaRPr>
          </a:p>
          <a:p>
            <a:r>
              <a:rPr lang="en-US" altLang="ko-KR" sz="3200" dirty="0">
                <a:latin typeface="Calibri" panose="020F0502020204030204" pitchFamily="34" charset="0"/>
                <a:cs typeface="Calibri" panose="020F0502020204030204" pitchFamily="34" charset="0"/>
              </a:rPr>
              <a:t>If that’s the case, please refer to Method 2 below!</a:t>
            </a:r>
            <a:endParaRPr lang="ko-KR" altLang="en-US"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23786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그림 9">
            <a:extLst>
              <a:ext uri="{FF2B5EF4-FFF2-40B4-BE49-F238E27FC236}">
                <a16:creationId xmlns:a16="http://schemas.microsoft.com/office/drawing/2014/main" id="{A1DF7A99-C06E-4BD3-9EE2-DDE4B9384783}"/>
              </a:ext>
            </a:extLst>
          </p:cNvPr>
          <p:cNvPicPr>
            <a:picLocks noChangeAspect="1"/>
          </p:cNvPicPr>
          <p:nvPr/>
        </p:nvPicPr>
        <p:blipFill>
          <a:blip r:embed="rId2"/>
          <a:stretch>
            <a:fillRect/>
          </a:stretch>
        </p:blipFill>
        <p:spPr>
          <a:xfrm>
            <a:off x="871394" y="1834590"/>
            <a:ext cx="9796606" cy="4368160"/>
          </a:xfrm>
          <a:prstGeom prst="rect">
            <a:avLst/>
          </a:prstGeom>
        </p:spPr>
      </p:pic>
      <p:sp>
        <p:nvSpPr>
          <p:cNvPr id="2" name="제목 1">
            <a:extLst>
              <a:ext uri="{FF2B5EF4-FFF2-40B4-BE49-F238E27FC236}">
                <a16:creationId xmlns:a16="http://schemas.microsoft.com/office/drawing/2014/main" id="{D0519107-9AB2-4F99-9B59-38430046EC8A}"/>
              </a:ext>
            </a:extLst>
          </p:cNvPr>
          <p:cNvSpPr>
            <a:spLocks noGrp="1"/>
          </p:cNvSpPr>
          <p:nvPr>
            <p:ph type="title"/>
          </p:nvPr>
        </p:nvSpPr>
        <p:spPr>
          <a:xfrm>
            <a:off x="838200" y="365125"/>
            <a:ext cx="10515600" cy="1469465"/>
          </a:xfrm>
        </p:spPr>
        <p:txBody>
          <a:bodyPr>
            <a:noAutofit/>
          </a:bodyPr>
          <a:lstStyle/>
          <a:p>
            <a:r>
              <a:rPr lang="en-US" altLang="ko-KR" sz="2200" dirty="0">
                <a:latin typeface="Calibri" panose="020F0502020204030204" pitchFamily="34" charset="0"/>
                <a:cs typeface="Calibri" panose="020F0502020204030204" pitchFamily="34" charset="0"/>
              </a:rPr>
              <a:t>Return to the previous page, you can check the department offering the course. </a:t>
            </a:r>
            <a:br>
              <a:rPr lang="en-US" altLang="ko-KR" sz="2200" dirty="0">
                <a:latin typeface="Calibri" panose="020F0502020204030204" pitchFamily="34" charset="0"/>
                <a:cs typeface="Calibri" panose="020F0502020204030204" pitchFamily="34" charset="0"/>
              </a:rPr>
            </a:br>
            <a:r>
              <a:rPr lang="en-US" altLang="ko-KR" sz="2200" dirty="0">
                <a:latin typeface="Calibri" panose="020F0502020204030204" pitchFamily="34" charset="0"/>
                <a:cs typeface="Calibri" panose="020F0502020204030204" pitchFamily="34" charset="0"/>
              </a:rPr>
              <a:t>Please note that the displayed from a specific college rather than a particular department</a:t>
            </a:r>
            <a:br>
              <a:rPr lang="en-US" altLang="ko-KR" sz="2200" dirty="0">
                <a:latin typeface="Calibri" panose="020F0502020204030204" pitchFamily="34" charset="0"/>
                <a:cs typeface="Calibri" panose="020F0502020204030204" pitchFamily="34" charset="0"/>
              </a:rPr>
            </a:br>
            <a:r>
              <a:rPr lang="en-US" altLang="ko-KR" sz="2200" dirty="0">
                <a:latin typeface="Calibri" panose="020F0502020204030204" pitchFamily="34" charset="0"/>
                <a:cs typeface="Calibri" panose="020F0502020204030204" pitchFamily="34" charset="0"/>
              </a:rPr>
              <a:t>so it may be better to copy and search the instructor’s name instead. </a:t>
            </a:r>
            <a:br>
              <a:rPr lang="en-US" altLang="ko-KR" sz="2200" dirty="0">
                <a:latin typeface="Calibri" panose="020F0502020204030204" pitchFamily="34" charset="0"/>
                <a:cs typeface="Calibri" panose="020F0502020204030204" pitchFamily="34" charset="0"/>
              </a:rPr>
            </a:br>
            <a:r>
              <a:rPr lang="en-US" altLang="ko-KR" sz="2200" dirty="0">
                <a:solidFill>
                  <a:srgbClr val="FF0000"/>
                </a:solidFill>
                <a:latin typeface="Calibri" panose="020F0502020204030204" pitchFamily="34" charset="0"/>
                <a:cs typeface="Calibri" panose="020F0502020204030204" pitchFamily="34" charset="0"/>
              </a:rPr>
              <a:t>(If you know the exact department name, you can copy and search it directly.)</a:t>
            </a:r>
            <a:endParaRPr lang="ko-KR" altLang="en-US" sz="2200" dirty="0">
              <a:solidFill>
                <a:srgbClr val="FF0000"/>
              </a:solidFill>
              <a:latin typeface="Calibri" panose="020F0502020204030204" pitchFamily="34" charset="0"/>
              <a:cs typeface="Calibri" panose="020F0502020204030204" pitchFamily="34" charset="0"/>
            </a:endParaRPr>
          </a:p>
        </p:txBody>
      </p:sp>
      <p:sp>
        <p:nvSpPr>
          <p:cNvPr id="5" name="직사각형 4">
            <a:extLst>
              <a:ext uri="{FF2B5EF4-FFF2-40B4-BE49-F238E27FC236}">
                <a16:creationId xmlns:a16="http://schemas.microsoft.com/office/drawing/2014/main" id="{8125C01E-C27E-45DB-9E5F-04A209680454}"/>
              </a:ext>
            </a:extLst>
          </p:cNvPr>
          <p:cNvSpPr/>
          <p:nvPr/>
        </p:nvSpPr>
        <p:spPr>
          <a:xfrm>
            <a:off x="2427732" y="3502152"/>
            <a:ext cx="8065008" cy="27432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타원 6">
            <a:extLst>
              <a:ext uri="{FF2B5EF4-FFF2-40B4-BE49-F238E27FC236}">
                <a16:creationId xmlns:a16="http://schemas.microsoft.com/office/drawing/2014/main" id="{ABF1096A-7DEE-4169-A24C-26DA7BAFA951}"/>
              </a:ext>
            </a:extLst>
          </p:cNvPr>
          <p:cNvSpPr/>
          <p:nvPr/>
        </p:nvSpPr>
        <p:spPr>
          <a:xfrm>
            <a:off x="2647726" y="3544645"/>
            <a:ext cx="591670" cy="186107"/>
          </a:xfrm>
          <a:prstGeom prst="ellipse">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타원 7">
            <a:extLst>
              <a:ext uri="{FF2B5EF4-FFF2-40B4-BE49-F238E27FC236}">
                <a16:creationId xmlns:a16="http://schemas.microsoft.com/office/drawing/2014/main" id="{D19D7C67-6B26-47D1-B37E-77AFFBB08B79}"/>
              </a:ext>
            </a:extLst>
          </p:cNvPr>
          <p:cNvSpPr/>
          <p:nvPr/>
        </p:nvSpPr>
        <p:spPr>
          <a:xfrm>
            <a:off x="8121575" y="3567505"/>
            <a:ext cx="439271" cy="186107"/>
          </a:xfrm>
          <a:prstGeom prst="ellipse">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직사각형 8">
            <a:extLst>
              <a:ext uri="{FF2B5EF4-FFF2-40B4-BE49-F238E27FC236}">
                <a16:creationId xmlns:a16="http://schemas.microsoft.com/office/drawing/2014/main" id="{0FC795DA-90E5-45BD-887E-A8F02212CA8C}"/>
              </a:ext>
            </a:extLst>
          </p:cNvPr>
          <p:cNvSpPr/>
          <p:nvPr/>
        </p:nvSpPr>
        <p:spPr>
          <a:xfrm>
            <a:off x="2339788" y="1834590"/>
            <a:ext cx="779930" cy="274320"/>
          </a:xfrm>
          <a:prstGeom prst="rect">
            <a:avLst/>
          </a:prstGeom>
          <a:solidFill>
            <a:srgbClr val="0A635D"/>
          </a:solidFill>
          <a:ln>
            <a:solidFill>
              <a:srgbClr val="0A63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850626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2542DFB-9AE9-48F1-A9DD-719D62DFAA06}"/>
              </a:ext>
            </a:extLst>
          </p:cNvPr>
          <p:cNvSpPr>
            <a:spLocks noGrp="1"/>
          </p:cNvSpPr>
          <p:nvPr>
            <p:ph type="title"/>
          </p:nvPr>
        </p:nvSpPr>
        <p:spPr/>
        <p:txBody>
          <a:bodyPr>
            <a:normAutofit/>
          </a:bodyPr>
          <a:lstStyle/>
          <a:p>
            <a:r>
              <a:rPr lang="en-US" altLang="ko-KR" sz="2800" dirty="0">
                <a:latin typeface="Calibri" panose="020F0502020204030204" pitchFamily="34" charset="0"/>
                <a:cs typeface="Calibri" panose="020F0502020204030204" pitchFamily="34" charset="0"/>
              </a:rPr>
              <a:t>Next, access the SUNGSHIN homepage through the Sungshin Portal.</a:t>
            </a:r>
            <a:endParaRPr lang="ko-KR" altLang="en-US" sz="2800" dirty="0">
              <a:latin typeface="Calibri" panose="020F0502020204030204" pitchFamily="34" charset="0"/>
              <a:cs typeface="Calibri" panose="020F0502020204030204" pitchFamily="34" charset="0"/>
            </a:endParaRPr>
          </a:p>
        </p:txBody>
      </p:sp>
      <p:pic>
        <p:nvPicPr>
          <p:cNvPr id="4" name="내용 개체 틀 8">
            <a:extLst>
              <a:ext uri="{FF2B5EF4-FFF2-40B4-BE49-F238E27FC236}">
                <a16:creationId xmlns:a16="http://schemas.microsoft.com/office/drawing/2014/main" id="{A637C08C-D925-4070-B56D-704E7F2CA653}"/>
              </a:ext>
            </a:extLst>
          </p:cNvPr>
          <p:cNvPicPr>
            <a:picLocks noGrp="1" noChangeAspect="1"/>
          </p:cNvPicPr>
          <p:nvPr>
            <p:ph idx="1"/>
          </p:nvPr>
        </p:nvPicPr>
        <p:blipFill>
          <a:blip r:embed="rId2"/>
          <a:stretch>
            <a:fillRect/>
          </a:stretch>
        </p:blipFill>
        <p:spPr>
          <a:xfrm>
            <a:off x="838200" y="1556684"/>
            <a:ext cx="7366657" cy="4351338"/>
          </a:xfrm>
        </p:spPr>
      </p:pic>
      <p:sp>
        <p:nvSpPr>
          <p:cNvPr id="5" name="직사각형 4">
            <a:extLst>
              <a:ext uri="{FF2B5EF4-FFF2-40B4-BE49-F238E27FC236}">
                <a16:creationId xmlns:a16="http://schemas.microsoft.com/office/drawing/2014/main" id="{9D86AE30-068B-42C1-921C-B74633706CF8}"/>
              </a:ext>
            </a:extLst>
          </p:cNvPr>
          <p:cNvSpPr/>
          <p:nvPr/>
        </p:nvSpPr>
        <p:spPr>
          <a:xfrm>
            <a:off x="3567953" y="1595718"/>
            <a:ext cx="394447" cy="25101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587441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내용 개체 틀 4">
            <a:extLst>
              <a:ext uri="{FF2B5EF4-FFF2-40B4-BE49-F238E27FC236}">
                <a16:creationId xmlns:a16="http://schemas.microsoft.com/office/drawing/2014/main" id="{B0A273C4-38B1-450F-B809-81F8DB829DB3}"/>
              </a:ext>
            </a:extLst>
          </p:cNvPr>
          <p:cNvPicPr>
            <a:picLocks noGrp="1" noChangeAspect="1"/>
          </p:cNvPicPr>
          <p:nvPr>
            <p:ph idx="1"/>
          </p:nvPr>
        </p:nvPicPr>
        <p:blipFill>
          <a:blip r:embed="rId2"/>
          <a:stretch>
            <a:fillRect/>
          </a:stretch>
        </p:blipFill>
        <p:spPr>
          <a:xfrm>
            <a:off x="502630" y="1223057"/>
            <a:ext cx="8748339" cy="5484131"/>
          </a:xfrm>
        </p:spPr>
      </p:pic>
      <p:sp>
        <p:nvSpPr>
          <p:cNvPr id="2" name="제목 1">
            <a:extLst>
              <a:ext uri="{FF2B5EF4-FFF2-40B4-BE49-F238E27FC236}">
                <a16:creationId xmlns:a16="http://schemas.microsoft.com/office/drawing/2014/main" id="{9A40CFAF-C49F-4048-BEFF-D8953AD3BE5E}"/>
              </a:ext>
            </a:extLst>
          </p:cNvPr>
          <p:cNvSpPr>
            <a:spLocks noGrp="1"/>
          </p:cNvSpPr>
          <p:nvPr>
            <p:ph type="title"/>
          </p:nvPr>
        </p:nvSpPr>
        <p:spPr>
          <a:xfrm>
            <a:off x="553720" y="393701"/>
            <a:ext cx="11638280" cy="667068"/>
          </a:xfrm>
        </p:spPr>
        <p:txBody>
          <a:bodyPr>
            <a:noAutofit/>
          </a:bodyPr>
          <a:lstStyle/>
          <a:p>
            <a:r>
              <a:rPr lang="en-US" altLang="ko-KR" sz="3200" dirty="0">
                <a:latin typeface="Calibri" panose="020F0502020204030204" pitchFamily="34" charset="0"/>
                <a:cs typeface="Calibri" panose="020F0502020204030204" pitchFamily="34" charset="0"/>
              </a:rPr>
              <a:t>Enter the instructor’s name ( OR affiliated department )  here, </a:t>
            </a:r>
            <a:br>
              <a:rPr lang="en-US" altLang="ko-KR" sz="3200" dirty="0">
                <a:latin typeface="Calibri" panose="020F0502020204030204" pitchFamily="34" charset="0"/>
                <a:cs typeface="Calibri" panose="020F0502020204030204" pitchFamily="34" charset="0"/>
              </a:rPr>
            </a:br>
            <a:r>
              <a:rPr lang="en-US" altLang="ko-KR" sz="3200" dirty="0">
                <a:latin typeface="Calibri" panose="020F0502020204030204" pitchFamily="34" charset="0"/>
                <a:cs typeface="Calibri" panose="020F0502020204030204" pitchFamily="34" charset="0"/>
              </a:rPr>
              <a:t>then click search.</a:t>
            </a:r>
            <a:endParaRPr lang="ko-KR" altLang="en-US" sz="3200" dirty="0">
              <a:latin typeface="Calibri" panose="020F0502020204030204" pitchFamily="34" charset="0"/>
              <a:cs typeface="Calibri" panose="020F0502020204030204" pitchFamily="34" charset="0"/>
            </a:endParaRPr>
          </a:p>
        </p:txBody>
      </p:sp>
      <p:sp>
        <p:nvSpPr>
          <p:cNvPr id="6" name="직사각형 5">
            <a:extLst>
              <a:ext uri="{FF2B5EF4-FFF2-40B4-BE49-F238E27FC236}">
                <a16:creationId xmlns:a16="http://schemas.microsoft.com/office/drawing/2014/main" id="{1A76F19A-7DB2-4424-90B7-966658E3758C}"/>
              </a:ext>
            </a:extLst>
          </p:cNvPr>
          <p:cNvSpPr/>
          <p:nvPr/>
        </p:nvSpPr>
        <p:spPr>
          <a:xfrm>
            <a:off x="5472056" y="1230191"/>
            <a:ext cx="699248" cy="16136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직사각형 6">
            <a:extLst>
              <a:ext uri="{FF2B5EF4-FFF2-40B4-BE49-F238E27FC236}">
                <a16:creationId xmlns:a16="http://schemas.microsoft.com/office/drawing/2014/main" id="{287532AD-4CF6-415E-9DAB-6515CBDB25C1}"/>
              </a:ext>
            </a:extLst>
          </p:cNvPr>
          <p:cNvSpPr/>
          <p:nvPr/>
        </p:nvSpPr>
        <p:spPr>
          <a:xfrm>
            <a:off x="4970257" y="1230191"/>
            <a:ext cx="295835" cy="128681"/>
          </a:xfrm>
          <a:prstGeom prst="rect">
            <a:avLst/>
          </a:prstGeom>
          <a:solidFill>
            <a:srgbClr val="6A6FB3"/>
          </a:solidFill>
          <a:ln>
            <a:solidFill>
              <a:srgbClr val="6A6F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639873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E2C3F1A9-434C-4629-9310-F1ED4521C27C}"/>
              </a:ext>
            </a:extLst>
          </p:cNvPr>
          <p:cNvSpPr>
            <a:spLocks noGrp="1"/>
          </p:cNvSpPr>
          <p:nvPr>
            <p:ph type="title"/>
          </p:nvPr>
        </p:nvSpPr>
        <p:spPr/>
        <p:txBody>
          <a:bodyPr>
            <a:normAutofit/>
          </a:bodyPr>
          <a:lstStyle/>
          <a:p>
            <a:r>
              <a:rPr lang="en-US" altLang="ko-KR" sz="3600" dirty="0">
                <a:latin typeface="Calibri" panose="020F0502020204030204" pitchFamily="34" charset="0"/>
                <a:cs typeface="Calibri" panose="020F0502020204030204" pitchFamily="34" charset="0"/>
              </a:rPr>
              <a:t>You can check messages related to the professor here, along with their affiliated department information.</a:t>
            </a:r>
            <a:endParaRPr lang="ko-KR" altLang="en-US" sz="3600" dirty="0">
              <a:latin typeface="Calibri" panose="020F0502020204030204" pitchFamily="34" charset="0"/>
              <a:cs typeface="Calibri" panose="020F0502020204030204" pitchFamily="34" charset="0"/>
            </a:endParaRPr>
          </a:p>
        </p:txBody>
      </p:sp>
      <p:pic>
        <p:nvPicPr>
          <p:cNvPr id="5" name="내용 개체 틀 4">
            <a:extLst>
              <a:ext uri="{FF2B5EF4-FFF2-40B4-BE49-F238E27FC236}">
                <a16:creationId xmlns:a16="http://schemas.microsoft.com/office/drawing/2014/main" id="{C9396B51-6021-4B4C-8412-947AEEF42CAD}"/>
              </a:ext>
            </a:extLst>
          </p:cNvPr>
          <p:cNvPicPr>
            <a:picLocks noGrp="1" noChangeAspect="1"/>
          </p:cNvPicPr>
          <p:nvPr>
            <p:ph idx="1"/>
          </p:nvPr>
        </p:nvPicPr>
        <p:blipFill>
          <a:blip r:embed="rId2"/>
          <a:stretch>
            <a:fillRect/>
          </a:stretch>
        </p:blipFill>
        <p:spPr>
          <a:xfrm>
            <a:off x="838200" y="1843554"/>
            <a:ext cx="8356655" cy="4351338"/>
          </a:xfrm>
        </p:spPr>
      </p:pic>
      <p:sp>
        <p:nvSpPr>
          <p:cNvPr id="6" name="직사각형 5">
            <a:extLst>
              <a:ext uri="{FF2B5EF4-FFF2-40B4-BE49-F238E27FC236}">
                <a16:creationId xmlns:a16="http://schemas.microsoft.com/office/drawing/2014/main" id="{17CFDEFA-7300-4A51-8F1E-DC68589A2285}"/>
              </a:ext>
            </a:extLst>
          </p:cNvPr>
          <p:cNvSpPr/>
          <p:nvPr/>
        </p:nvSpPr>
        <p:spPr>
          <a:xfrm>
            <a:off x="2528047" y="5056094"/>
            <a:ext cx="878541" cy="34065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8" name="직선 연결선 7">
            <a:extLst>
              <a:ext uri="{FF2B5EF4-FFF2-40B4-BE49-F238E27FC236}">
                <a16:creationId xmlns:a16="http://schemas.microsoft.com/office/drawing/2014/main" id="{20797B24-6913-4848-819F-9C351310D2ED}"/>
              </a:ext>
            </a:extLst>
          </p:cNvPr>
          <p:cNvCxnSpPr>
            <a:cxnSpLocks/>
          </p:cNvCxnSpPr>
          <p:nvPr/>
        </p:nvCxnSpPr>
        <p:spPr>
          <a:xfrm>
            <a:off x="3164541" y="5217459"/>
            <a:ext cx="24204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직선 연결선 9">
            <a:extLst>
              <a:ext uri="{FF2B5EF4-FFF2-40B4-BE49-F238E27FC236}">
                <a16:creationId xmlns:a16="http://schemas.microsoft.com/office/drawing/2014/main" id="{037EBEA3-8C1A-4CB5-9324-CFDF8909B95B}"/>
              </a:ext>
            </a:extLst>
          </p:cNvPr>
          <p:cNvCxnSpPr>
            <a:cxnSpLocks/>
          </p:cNvCxnSpPr>
          <p:nvPr/>
        </p:nvCxnSpPr>
        <p:spPr>
          <a:xfrm>
            <a:off x="2859741" y="5369859"/>
            <a:ext cx="242047"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3651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내용 개체 틀 8">
            <a:extLst>
              <a:ext uri="{FF2B5EF4-FFF2-40B4-BE49-F238E27FC236}">
                <a16:creationId xmlns:a16="http://schemas.microsoft.com/office/drawing/2014/main" id="{272E3A0A-320E-4A98-80FE-2E73CF4210C4}"/>
              </a:ext>
            </a:extLst>
          </p:cNvPr>
          <p:cNvPicPr>
            <a:picLocks noGrp="1" noChangeAspect="1"/>
          </p:cNvPicPr>
          <p:nvPr>
            <p:ph idx="1"/>
          </p:nvPr>
        </p:nvPicPr>
        <p:blipFill>
          <a:blip r:embed="rId2"/>
          <a:stretch>
            <a:fillRect/>
          </a:stretch>
        </p:blipFill>
        <p:spPr>
          <a:xfrm>
            <a:off x="838200" y="1568450"/>
            <a:ext cx="7404255" cy="4351338"/>
          </a:xfrm>
        </p:spPr>
      </p:pic>
      <p:sp>
        <p:nvSpPr>
          <p:cNvPr id="2" name="제목 1">
            <a:extLst>
              <a:ext uri="{FF2B5EF4-FFF2-40B4-BE49-F238E27FC236}">
                <a16:creationId xmlns:a16="http://schemas.microsoft.com/office/drawing/2014/main" id="{02A9936C-E4EC-411F-AAF5-C9BD7D4CCA50}"/>
              </a:ext>
            </a:extLst>
          </p:cNvPr>
          <p:cNvSpPr>
            <a:spLocks noGrp="1"/>
          </p:cNvSpPr>
          <p:nvPr>
            <p:ph type="title"/>
          </p:nvPr>
        </p:nvSpPr>
        <p:spPr/>
        <p:txBody>
          <a:bodyPr>
            <a:noAutofit/>
          </a:bodyPr>
          <a:lstStyle/>
          <a:p>
            <a:r>
              <a:rPr lang="en-US" altLang="ko-KR" sz="2800" dirty="0">
                <a:latin typeface="Calibri" panose="020F0502020204030204" pitchFamily="34" charset="0"/>
                <a:cs typeface="Calibri" panose="020F0502020204030204" pitchFamily="34" charset="0"/>
              </a:rPr>
              <a:t>If you search again using the professor’s affiliated department</a:t>
            </a:r>
            <a:br>
              <a:rPr lang="en-US" altLang="ko-KR" sz="2800" dirty="0">
                <a:latin typeface="Calibri" panose="020F0502020204030204" pitchFamily="34" charset="0"/>
                <a:cs typeface="Calibri" panose="020F0502020204030204" pitchFamily="34" charset="0"/>
              </a:rPr>
            </a:br>
            <a:r>
              <a:rPr lang="en-US" altLang="ko-KR" sz="2800" dirty="0">
                <a:latin typeface="Calibri" panose="020F0502020204030204" pitchFamily="34" charset="0"/>
                <a:cs typeface="Calibri" panose="020F0502020204030204" pitchFamily="34" charset="0"/>
              </a:rPr>
              <a:t>(e.g. </a:t>
            </a:r>
            <a:r>
              <a:rPr lang="ko-KR" altLang="en-US" sz="2800" dirty="0">
                <a:latin typeface="Calibri" panose="020F0502020204030204" pitchFamily="34" charset="0"/>
                <a:cs typeface="Calibri" panose="020F0502020204030204" pitchFamily="34" charset="0"/>
              </a:rPr>
              <a:t>사학과교수</a:t>
            </a:r>
            <a:r>
              <a:rPr lang="en-US" altLang="ko-KR" sz="2800" dirty="0">
                <a:latin typeface="Calibri" panose="020F0502020204030204" pitchFamily="34" charset="0"/>
                <a:cs typeface="Calibri" panose="020F0502020204030204" pitchFamily="34" charset="0"/>
              </a:rPr>
              <a:t>), all related pages will be displayed below.</a:t>
            </a:r>
            <a:endParaRPr lang="ko-KR" altLang="en-US" sz="2800" dirty="0">
              <a:latin typeface="Calibri" panose="020F0502020204030204" pitchFamily="34" charset="0"/>
              <a:cs typeface="Calibri" panose="020F0502020204030204" pitchFamily="34" charset="0"/>
            </a:endParaRPr>
          </a:p>
        </p:txBody>
      </p:sp>
      <p:sp>
        <p:nvSpPr>
          <p:cNvPr id="6" name="직사각형 5">
            <a:extLst>
              <a:ext uri="{FF2B5EF4-FFF2-40B4-BE49-F238E27FC236}">
                <a16:creationId xmlns:a16="http://schemas.microsoft.com/office/drawing/2014/main" id="{FCE0EFE2-A1BF-42A0-8CCE-A4E49AD724E7}"/>
              </a:ext>
            </a:extLst>
          </p:cNvPr>
          <p:cNvSpPr/>
          <p:nvPr/>
        </p:nvSpPr>
        <p:spPr>
          <a:xfrm>
            <a:off x="2579448" y="1795145"/>
            <a:ext cx="462280" cy="24384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직사각형 6">
            <a:extLst>
              <a:ext uri="{FF2B5EF4-FFF2-40B4-BE49-F238E27FC236}">
                <a16:creationId xmlns:a16="http://schemas.microsoft.com/office/drawing/2014/main" id="{CE121EBB-2328-4C2A-9D44-E2E0E6E9D807}"/>
              </a:ext>
            </a:extLst>
          </p:cNvPr>
          <p:cNvSpPr/>
          <p:nvPr/>
        </p:nvSpPr>
        <p:spPr>
          <a:xfrm>
            <a:off x="2320368" y="4223385"/>
            <a:ext cx="1524000" cy="17212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034798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E61B3662-AD4D-4F84-B2EA-A8EDAC57C2D4}"/>
              </a:ext>
            </a:extLst>
          </p:cNvPr>
          <p:cNvSpPr>
            <a:spLocks noGrp="1"/>
          </p:cNvSpPr>
          <p:nvPr>
            <p:ph type="title"/>
          </p:nvPr>
        </p:nvSpPr>
        <p:spPr>
          <a:xfrm>
            <a:off x="7534274" y="365126"/>
            <a:ext cx="4657726" cy="2520950"/>
          </a:xfrm>
        </p:spPr>
        <p:txBody>
          <a:bodyPr>
            <a:normAutofit/>
          </a:bodyPr>
          <a:lstStyle/>
          <a:p>
            <a:r>
              <a:rPr lang="en-US" altLang="ko-KR" sz="3200" dirty="0"/>
              <a:t>All </a:t>
            </a:r>
            <a:r>
              <a:rPr lang="en-US" altLang="zh-CN" sz="3200" dirty="0"/>
              <a:t>information </a:t>
            </a:r>
            <a:r>
              <a:rPr lang="en-US" altLang="zh-CN" sz="3200" dirty="0" err="1"/>
              <a:t>about</a:t>
            </a:r>
            <a:r>
              <a:rPr lang="en-US" altLang="ko-KR" sz="3200" dirty="0" err="1"/>
              <a:t>professors</a:t>
            </a:r>
            <a:r>
              <a:rPr lang="en-US" altLang="ko-KR" sz="3200" dirty="0"/>
              <a:t> in the affiliated department have been compiled below.</a:t>
            </a:r>
            <a:endParaRPr lang="ko-KR" altLang="en-US" sz="3200" dirty="0"/>
          </a:p>
        </p:txBody>
      </p:sp>
      <p:pic>
        <p:nvPicPr>
          <p:cNvPr id="7" name="그림 6">
            <a:extLst>
              <a:ext uri="{FF2B5EF4-FFF2-40B4-BE49-F238E27FC236}">
                <a16:creationId xmlns:a16="http://schemas.microsoft.com/office/drawing/2014/main" id="{B81A63AD-85F9-4344-B40C-09363EB23466}"/>
              </a:ext>
            </a:extLst>
          </p:cNvPr>
          <p:cNvPicPr>
            <a:picLocks noChangeAspect="1"/>
          </p:cNvPicPr>
          <p:nvPr/>
        </p:nvPicPr>
        <p:blipFill rotWithShape="1">
          <a:blip r:embed="rId2"/>
          <a:srcRect l="17251" t="1626" r="13570" b="1279"/>
          <a:stretch/>
        </p:blipFill>
        <p:spPr>
          <a:xfrm>
            <a:off x="838199" y="901050"/>
            <a:ext cx="6452031" cy="5956950"/>
          </a:xfrm>
          <a:prstGeom prst="rect">
            <a:avLst/>
          </a:prstGeom>
        </p:spPr>
      </p:pic>
      <p:pic>
        <p:nvPicPr>
          <p:cNvPr id="5" name="내용 개체 틀 4">
            <a:extLst>
              <a:ext uri="{FF2B5EF4-FFF2-40B4-BE49-F238E27FC236}">
                <a16:creationId xmlns:a16="http://schemas.microsoft.com/office/drawing/2014/main" id="{11BFC875-0EFA-48EB-9089-F29AF124A6FB}"/>
              </a:ext>
            </a:extLst>
          </p:cNvPr>
          <p:cNvPicPr>
            <a:picLocks noGrp="1" noChangeAspect="1"/>
          </p:cNvPicPr>
          <p:nvPr>
            <p:ph idx="1"/>
          </p:nvPr>
        </p:nvPicPr>
        <p:blipFill>
          <a:blip r:embed="rId3"/>
          <a:stretch>
            <a:fillRect/>
          </a:stretch>
        </p:blipFill>
        <p:spPr>
          <a:xfrm>
            <a:off x="5911103" y="3555392"/>
            <a:ext cx="5858693" cy="2029108"/>
          </a:xfrm>
          <a:effectLst>
            <a:outerShdw blurRad="50800" dist="38100" dir="5400000" sx="101000" sy="101000" algn="t" rotWithShape="0">
              <a:prstClr val="black">
                <a:alpha val="40000"/>
              </a:prstClr>
            </a:outerShdw>
          </a:effectLst>
        </p:spPr>
      </p:pic>
      <p:sp>
        <p:nvSpPr>
          <p:cNvPr id="8" name="직사각형 7">
            <a:extLst>
              <a:ext uri="{FF2B5EF4-FFF2-40B4-BE49-F238E27FC236}">
                <a16:creationId xmlns:a16="http://schemas.microsoft.com/office/drawing/2014/main" id="{6B6BB03E-29A8-4FD9-9F31-786DF92577AE}"/>
              </a:ext>
            </a:extLst>
          </p:cNvPr>
          <p:cNvSpPr/>
          <p:nvPr/>
        </p:nvSpPr>
        <p:spPr>
          <a:xfrm>
            <a:off x="7305675" y="4933951"/>
            <a:ext cx="3867150" cy="3302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959262546"/>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278</Words>
  <Application>Microsoft Office PowerPoint</Application>
  <PresentationFormat>와이드스크린</PresentationFormat>
  <Paragraphs>18</Paragraphs>
  <Slides>12</Slides>
  <Notes>0</Notes>
  <HiddenSlides>0</HiddenSlides>
  <MMClips>0</MMClips>
  <ScaleCrop>false</ScaleCrop>
  <HeadingPairs>
    <vt:vector size="6" baseType="variant">
      <vt:variant>
        <vt:lpstr>사용한 글꼴</vt:lpstr>
      </vt:variant>
      <vt:variant>
        <vt:i4>3</vt:i4>
      </vt:variant>
      <vt:variant>
        <vt:lpstr>테마</vt:lpstr>
      </vt:variant>
      <vt:variant>
        <vt:i4>1</vt:i4>
      </vt:variant>
      <vt:variant>
        <vt:lpstr>슬라이드 제목</vt:lpstr>
      </vt:variant>
      <vt:variant>
        <vt:i4>12</vt:i4>
      </vt:variant>
    </vt:vector>
  </HeadingPairs>
  <TitlesOfParts>
    <vt:vector size="16" baseType="lpstr">
      <vt:lpstr>맑은 고딕</vt:lpstr>
      <vt:lpstr>Arial</vt:lpstr>
      <vt:lpstr>Calibri</vt:lpstr>
      <vt:lpstr>Office 테마</vt:lpstr>
      <vt:lpstr>How to find professor’s contact information</vt:lpstr>
      <vt:lpstr>Method 1</vt:lpstr>
      <vt:lpstr>Click the login button to sign in.   (If you don’t log in, you may not be able to access the contact information.)</vt:lpstr>
      <vt:lpstr>1. First, click on “View All Courses”  2. Enter your search criteria to find the class you want to register for.  3. In the course list, click the course title to view the syllabus.</vt:lpstr>
      <vt:lpstr>You can find the professor’s contact information on this page.  Various course-related announcements and messages are also available here.</vt:lpstr>
      <vt:lpstr>Method 2</vt:lpstr>
      <vt:lpstr>Return to the previous page, you can check the department offering the course.  Please note that the displayed from a specific college rather than a particular department so it may be better to copy and search the instructor’s name instead.  (If you know the exact department name, you can copy and search it directly.)</vt:lpstr>
      <vt:lpstr>Next, access the SUNGSHIN homepage through the Sungshin Portal.</vt:lpstr>
      <vt:lpstr>Enter the instructor’s name ( OR affiliated department )  here,  then click search.</vt:lpstr>
      <vt:lpstr>You can check messages related to the professor here, along with their affiliated department information.</vt:lpstr>
      <vt:lpstr>If you search again using the professor’s affiliated department (e.g. 사학과교수), all related pages will be displayed below.</vt:lpstr>
      <vt:lpstr>All information aboutprofessors in the affiliated department have been compiled below.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교수님 연락처 찾는 방법</dc:title>
  <dc:creator>Sungshin</dc:creator>
  <cp:lastModifiedBy>Sungshin</cp:lastModifiedBy>
  <cp:revision>15</cp:revision>
  <dcterms:created xsi:type="dcterms:W3CDTF">2025-08-21T02:18:03Z</dcterms:created>
  <dcterms:modified xsi:type="dcterms:W3CDTF">2025-08-21T05:20:24Z</dcterms:modified>
</cp:coreProperties>
</file>