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84" r:id="rId1"/>
  </p:sldMasterIdLst>
  <p:notesMasterIdLst>
    <p:notesMasterId r:id="rId5"/>
  </p:notesMasterIdLst>
  <p:sldIdLst>
    <p:sldId id="256" r:id="rId2"/>
    <p:sldId id="257" r:id="rId3"/>
    <p:sldId id="258" r:id="rId4"/>
  </p:sldIdLst>
  <p:sldSz cx="6858000" cy="1069181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97" autoAdjust="0"/>
    <p:restoredTop sz="95434" autoAdjust="0"/>
  </p:normalViewPr>
  <p:slideViewPr>
    <p:cSldViewPr snapToGrid="0">
      <p:cViewPr>
        <p:scale>
          <a:sx n="75" d="100"/>
          <a:sy n="75" d="100"/>
        </p:scale>
        <p:origin x="3156" y="-9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863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lvl="0"/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836" y="1"/>
            <a:ext cx="2945659" cy="49863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lvl="0"/>
            <a:fld id="{4B8FEC98-B31C-4FBC-8E70-B6F9F349E582}" type="datetime1">
              <a:rPr lang="ko-KR" altLang="en-US" smtClean="0"/>
              <a:t>2026-04-08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325688" y="1241425"/>
            <a:ext cx="21463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7"/>
            <a:ext cx="5438140" cy="3908613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010"/>
            <a:ext cx="2945659" cy="49862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lvl="0"/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836" y="9428010"/>
            <a:ext cx="2945659" cy="49862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lvl="0"/>
            <a:fld id="{4384C746-7471-4A32-B50F-3040CD7D22CA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00935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749795"/>
            <a:ext cx="5829300" cy="3722335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615678"/>
            <a:ext cx="5143500" cy="2581379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6DF6B-3345-4CA2-AB30-B4C77177287F}" type="datetimeFigureOut">
              <a:rPr lang="ko-KR" altLang="en-US" smtClean="0"/>
              <a:t>2026-04-08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524A4-D86E-44A6-BA11-A10804F6C0B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342152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6DF6B-3345-4CA2-AB30-B4C77177287F}" type="datetimeFigureOut">
              <a:rPr lang="ko-KR" altLang="en-US" smtClean="0"/>
              <a:t>2026-04-08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524A4-D86E-44A6-BA11-A10804F6C0B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09452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665532"/>
            <a:ext cx="5915025" cy="4447496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7155103"/>
            <a:ext cx="5915025" cy="2338833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6DF6B-3345-4CA2-AB30-B4C77177287F}" type="datetimeFigureOut">
              <a:rPr lang="ko-KR" altLang="en-US" smtClean="0"/>
              <a:t>2026-04-08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524A4-D86E-44A6-BA11-A10804F6C0B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380732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846200"/>
            <a:ext cx="2914650" cy="6783857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846200"/>
            <a:ext cx="2914650" cy="6783857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6DF6B-3345-4CA2-AB30-B4C77177287F}" type="datetimeFigureOut">
              <a:rPr lang="ko-KR" altLang="en-US" smtClean="0"/>
              <a:t>2026-04-08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524A4-D86E-44A6-BA11-A10804F6C0B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41496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69242"/>
            <a:ext cx="5915025" cy="206659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620980"/>
            <a:ext cx="2901255" cy="128450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905482"/>
            <a:ext cx="2901255" cy="5744375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620980"/>
            <a:ext cx="2915543" cy="128450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905482"/>
            <a:ext cx="2915543" cy="5744375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6DF6B-3345-4CA2-AB30-B4C77177287F}" type="datetimeFigureOut">
              <a:rPr lang="ko-KR" altLang="en-US" smtClean="0"/>
              <a:t>2026-04-08</a:t>
            </a:fld>
            <a:endParaRPr lang="ko-KR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524A4-D86E-44A6-BA11-A10804F6C0B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9050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6DF6B-3345-4CA2-AB30-B4C77177287F}" type="datetimeFigureOut">
              <a:rPr lang="ko-KR" altLang="en-US" smtClean="0"/>
              <a:t>2026-04-08</a:t>
            </a:fld>
            <a:endParaRPr lang="ko-KR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524A4-D86E-44A6-BA11-A10804F6C0B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68654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6DF6B-3345-4CA2-AB30-B4C77177287F}" type="datetimeFigureOut">
              <a:rPr lang="ko-KR" altLang="en-US" smtClean="0"/>
              <a:t>2026-04-08</a:t>
            </a:fld>
            <a:endParaRPr lang="ko-KR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524A4-D86E-44A6-BA11-A10804F6C0B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17108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712788"/>
            <a:ext cx="2211884" cy="2494756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539425"/>
            <a:ext cx="3471863" cy="759811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207544"/>
            <a:ext cx="2211884" cy="5942372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6DF6B-3345-4CA2-AB30-B4C77177287F}" type="datetimeFigureOut">
              <a:rPr lang="ko-KR" altLang="en-US" smtClean="0"/>
              <a:t>2026-04-08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524A4-D86E-44A6-BA11-A10804F6C0B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57343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712788"/>
            <a:ext cx="2211884" cy="2494756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539425"/>
            <a:ext cx="3471863" cy="759811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dirty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207544"/>
            <a:ext cx="2211884" cy="5942372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6DF6B-3345-4CA2-AB30-B4C77177287F}" type="datetimeFigureOut">
              <a:rPr lang="ko-KR" altLang="en-US" smtClean="0"/>
              <a:t>2026-04-08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524A4-D86E-44A6-BA11-A10804F6C0B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0516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6DF6B-3345-4CA2-AB30-B4C77177287F}" type="datetimeFigureOut">
              <a:rPr lang="ko-KR" altLang="en-US" smtClean="0"/>
              <a:t>2026-04-08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524A4-D86E-44A6-BA11-A10804F6C0B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935426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69240"/>
            <a:ext cx="1478756" cy="906081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69240"/>
            <a:ext cx="4350544" cy="906081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6DF6B-3345-4CA2-AB30-B4C77177287F}" type="datetimeFigureOut">
              <a:rPr lang="ko-KR" altLang="en-US" smtClean="0"/>
              <a:t>2026-04-08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524A4-D86E-44A6-BA11-A10804F6C0B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79617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69242"/>
            <a:ext cx="5915025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846200"/>
            <a:ext cx="5915025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909729"/>
            <a:ext cx="154305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A6DF6B-3345-4CA2-AB30-B4C77177287F}" type="datetimeFigureOut">
              <a:rPr lang="ko-KR" altLang="en-US" smtClean="0"/>
              <a:t>2026-04-08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909729"/>
            <a:ext cx="2314575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909729"/>
            <a:ext cx="154305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D524A4-D86E-44A6-BA11-A10804F6C0B7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95184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3305" y="620652"/>
            <a:ext cx="336823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ko-KR" altLang="en-US" sz="2800" b="1" dirty="0">
                <a:latin typeface="+mj-ea"/>
                <a:ea typeface="+mj-ea"/>
              </a:rPr>
              <a:t>포러스 </a:t>
            </a:r>
            <a:r>
              <a:rPr lang="en-US" altLang="ko-KR" sz="2800" b="1" dirty="0">
                <a:latin typeface="+mj-ea"/>
                <a:ea typeface="+mj-ea"/>
              </a:rPr>
              <a:t>28</a:t>
            </a:r>
            <a:r>
              <a:rPr lang="ko-KR" altLang="en-US" sz="2800" b="1" dirty="0">
                <a:latin typeface="+mj-ea"/>
                <a:ea typeface="+mj-ea"/>
              </a:rPr>
              <a:t>기 지원서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7389268"/>
              </p:ext>
            </p:extLst>
          </p:nvPr>
        </p:nvGraphicFramePr>
        <p:xfrm>
          <a:off x="5123007" y="1653967"/>
          <a:ext cx="1320520" cy="7288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0260">
                  <a:extLst>
                    <a:ext uri="{9D8B030D-6E8A-4147-A177-3AD203B41FA5}">
                      <a16:colId xmlns:a16="http://schemas.microsoft.com/office/drawing/2014/main" val="2402324071"/>
                    </a:ext>
                  </a:extLst>
                </a:gridCol>
                <a:gridCol w="660260">
                  <a:extLst>
                    <a:ext uri="{9D8B030D-6E8A-4147-A177-3AD203B41FA5}">
                      <a16:colId xmlns:a16="http://schemas.microsoft.com/office/drawing/2014/main" val="1552207055"/>
                    </a:ext>
                  </a:extLst>
                </a:gridCol>
              </a:tblGrid>
              <a:tr h="23245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차 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No.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차 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No.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8238633"/>
                  </a:ext>
                </a:extLst>
              </a:tr>
              <a:tr h="496391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4853816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60360" y="2082454"/>
            <a:ext cx="27093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b="1" dirty="0">
                <a:latin typeface="+mn-ea"/>
              </a:rPr>
              <a:t>(</a:t>
            </a:r>
            <a:r>
              <a:rPr lang="ko-KR" altLang="en-US" sz="900" b="1" dirty="0">
                <a:latin typeface="+mn-ea"/>
              </a:rPr>
              <a:t>한글</a:t>
            </a:r>
            <a:r>
              <a:rPr lang="en-US" altLang="ko-KR" sz="900" b="1" dirty="0">
                <a:latin typeface="+mn-ea"/>
              </a:rPr>
              <a:t>) </a:t>
            </a:r>
            <a:r>
              <a:rPr lang="ko-KR" altLang="en-US" sz="200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포러스 </a:t>
            </a:r>
            <a:r>
              <a:rPr lang="ko-KR" altLang="en-US" b="1" dirty="0">
                <a:latin typeface="+mn-ea"/>
              </a:rPr>
              <a:t> </a:t>
            </a:r>
            <a:r>
              <a:rPr lang="en-US" altLang="ko-KR" sz="900" b="1" dirty="0">
                <a:latin typeface="+mn-ea"/>
              </a:rPr>
              <a:t>(</a:t>
            </a:r>
            <a:r>
              <a:rPr lang="ko-KR" altLang="en-US" sz="900" b="1" dirty="0">
                <a:latin typeface="+mn-ea"/>
              </a:rPr>
              <a:t>영문</a:t>
            </a:r>
            <a:r>
              <a:rPr lang="en-US" altLang="ko-KR" sz="900" b="1" dirty="0">
                <a:latin typeface="+mn-ea"/>
              </a:rPr>
              <a:t>) </a:t>
            </a:r>
            <a:r>
              <a:rPr lang="en-US" altLang="ko-KR" sz="200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FORUS</a:t>
            </a:r>
            <a:endParaRPr lang="ko-KR" altLang="en-US" sz="3200" b="1" dirty="0">
              <a:solidFill>
                <a:schemeClr val="bg1">
                  <a:lumMod val="75000"/>
                </a:schemeClr>
              </a:solidFill>
              <a:latin typeface="+mn-ea"/>
            </a:endParaRPr>
          </a:p>
        </p:txBody>
      </p:sp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6430576"/>
              </p:ext>
            </p:extLst>
          </p:nvPr>
        </p:nvGraphicFramePr>
        <p:xfrm>
          <a:off x="1611516" y="2600468"/>
          <a:ext cx="4869498" cy="5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7798">
                  <a:extLst>
                    <a:ext uri="{9D8B030D-6E8A-4147-A177-3AD203B41FA5}">
                      <a16:colId xmlns:a16="http://schemas.microsoft.com/office/drawing/2014/main" val="1650681101"/>
                    </a:ext>
                  </a:extLst>
                </a:gridCol>
                <a:gridCol w="973900">
                  <a:extLst>
                    <a:ext uri="{9D8B030D-6E8A-4147-A177-3AD203B41FA5}">
                      <a16:colId xmlns:a16="http://schemas.microsoft.com/office/drawing/2014/main" val="2803818224"/>
                    </a:ext>
                  </a:extLst>
                </a:gridCol>
                <a:gridCol w="973900">
                  <a:extLst>
                    <a:ext uri="{9D8B030D-6E8A-4147-A177-3AD203B41FA5}">
                      <a16:colId xmlns:a16="http://schemas.microsoft.com/office/drawing/2014/main" val="1800378878"/>
                    </a:ext>
                  </a:extLst>
                </a:gridCol>
                <a:gridCol w="973900">
                  <a:extLst>
                    <a:ext uri="{9D8B030D-6E8A-4147-A177-3AD203B41FA5}">
                      <a16:colId xmlns:a16="http://schemas.microsoft.com/office/drawing/2014/main" val="367136346"/>
                    </a:ext>
                  </a:extLst>
                </a:gridCol>
              </a:tblGrid>
              <a:tr h="243871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</a:rPr>
                        <a:t>학과</a:t>
                      </a:r>
                      <a:r>
                        <a:rPr lang="en-US" altLang="ko-KR" sz="1000" b="1" dirty="0">
                          <a:solidFill>
                            <a:schemeClr val="tx1"/>
                          </a:solidFill>
                          <a:latin typeface="+mn-ea"/>
                        </a:rPr>
                        <a:t>(</a:t>
                      </a: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</a:rPr>
                        <a:t>부</a:t>
                      </a:r>
                      <a:r>
                        <a:rPr lang="en-US" altLang="ko-KR" sz="1000" b="1" dirty="0">
                          <a:solidFill>
                            <a:schemeClr val="tx1"/>
                          </a:solidFill>
                          <a:latin typeface="+mn-ea"/>
                        </a:rPr>
                        <a:t>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</a:rPr>
                        <a:t>학번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</a:rPr>
                        <a:t>평점평균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</a:rPr>
                        <a:t>생년월일 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8765341"/>
                  </a:ext>
                </a:extLst>
              </a:tr>
              <a:tr h="260129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+mn-ea"/>
                        </a:rPr>
                        <a:t>학과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+mn-ea"/>
                        </a:rPr>
                        <a:t>20250000</a:t>
                      </a:r>
                      <a:endParaRPr lang="ko-KR" altLang="en-US" sz="1100" dirty="0">
                        <a:solidFill>
                          <a:schemeClr val="bg1">
                            <a:lumMod val="85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+mn-ea"/>
                        </a:rPr>
                        <a:t>( </a:t>
                      </a:r>
                      <a:r>
                        <a:rPr lang="en-US" altLang="ko-KR" sz="1100" b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n-ea"/>
                        </a:rPr>
                        <a:t>4.5</a:t>
                      </a: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+mn-ea"/>
                        </a:rPr>
                        <a:t> ) / 4.5 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solidFill>
                            <a:schemeClr val="bg1">
                              <a:lumMod val="85000"/>
                            </a:schemeClr>
                          </a:solidFill>
                        </a:rPr>
                        <a:t>20050430</a:t>
                      </a:r>
                      <a:endParaRPr lang="ko-KR" altLang="en-US" sz="1100" dirty="0">
                        <a:solidFill>
                          <a:schemeClr val="bg1">
                            <a:lumMod val="85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8216034"/>
                  </a:ext>
                </a:extLst>
              </a:tr>
            </a:tbl>
          </a:graphicData>
        </a:graphic>
      </p:graphicFrame>
      <p:graphicFrame>
        <p:nvGraphicFramePr>
          <p:cNvPr id="23" name="표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6190627"/>
              </p:ext>
            </p:extLst>
          </p:nvPr>
        </p:nvGraphicFramePr>
        <p:xfrm>
          <a:off x="1611516" y="3272417"/>
          <a:ext cx="4869498" cy="511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4749">
                  <a:extLst>
                    <a:ext uri="{9D8B030D-6E8A-4147-A177-3AD203B41FA5}">
                      <a16:colId xmlns:a16="http://schemas.microsoft.com/office/drawing/2014/main" val="1650681101"/>
                    </a:ext>
                  </a:extLst>
                </a:gridCol>
                <a:gridCol w="2434749">
                  <a:extLst>
                    <a:ext uri="{9D8B030D-6E8A-4147-A177-3AD203B41FA5}">
                      <a16:colId xmlns:a16="http://schemas.microsoft.com/office/drawing/2014/main" val="203053836"/>
                    </a:ext>
                  </a:extLst>
                </a:gridCol>
              </a:tblGrid>
              <a:tr h="252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학적상태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학년 </a:t>
                      </a:r>
                      <a:r>
                        <a:rPr lang="en-US" altLang="ko-KR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 </a:t>
                      </a: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학기</a:t>
                      </a:r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8765341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+mn-ea"/>
                        </a:rPr>
                        <a:t>재학 또는 휴학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+mn-ea"/>
                        </a:rPr>
                        <a:t>2</a:t>
                      </a:r>
                      <a:r>
                        <a:rPr lang="ko-KR" altLang="en-US" sz="1100" b="1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+mn-ea"/>
                        </a:rPr>
                        <a:t>학년 </a:t>
                      </a:r>
                      <a:r>
                        <a:rPr lang="en-US" altLang="ko-KR" sz="1100" b="1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+mn-ea"/>
                        </a:rPr>
                        <a:t>1</a:t>
                      </a:r>
                      <a:r>
                        <a:rPr lang="ko-KR" altLang="en-US" sz="1100" b="1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+mn-ea"/>
                        </a:rPr>
                        <a:t>학기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8216034"/>
                  </a:ext>
                </a:extLst>
              </a:tr>
            </a:tbl>
          </a:graphicData>
        </a:graphic>
      </p:graphicFrame>
      <p:graphicFrame>
        <p:nvGraphicFramePr>
          <p:cNvPr id="24" name="표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6039376"/>
              </p:ext>
            </p:extLst>
          </p:nvPr>
        </p:nvGraphicFramePr>
        <p:xfrm>
          <a:off x="376986" y="3944366"/>
          <a:ext cx="6104028" cy="511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1814">
                  <a:extLst>
                    <a:ext uri="{9D8B030D-6E8A-4147-A177-3AD203B41FA5}">
                      <a16:colId xmlns:a16="http://schemas.microsoft.com/office/drawing/2014/main" val="1650681101"/>
                    </a:ext>
                  </a:extLst>
                </a:gridCol>
                <a:gridCol w="1866900">
                  <a:extLst>
                    <a:ext uri="{9D8B030D-6E8A-4147-A177-3AD203B41FA5}">
                      <a16:colId xmlns:a16="http://schemas.microsoft.com/office/drawing/2014/main" val="1800378878"/>
                    </a:ext>
                  </a:extLst>
                </a:gridCol>
                <a:gridCol w="2785314">
                  <a:extLst>
                    <a:ext uri="{9D8B030D-6E8A-4147-A177-3AD203B41FA5}">
                      <a16:colId xmlns:a16="http://schemas.microsoft.com/office/drawing/2014/main" val="671806730"/>
                    </a:ext>
                  </a:extLst>
                </a:gridCol>
              </a:tblGrid>
              <a:tr h="252000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연락처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E-Mail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주소</a:t>
                      </a:r>
                      <a:r>
                        <a:rPr lang="en-US" altLang="ko-KR" sz="10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현재 거주지</a:t>
                      </a:r>
                      <a:r>
                        <a:rPr lang="ko-KR" altLang="en-US" sz="1000" b="1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1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/ </a:t>
                      </a:r>
                      <a:r>
                        <a:rPr lang="ko-KR" altLang="en-US" sz="10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시</a:t>
                      </a:r>
                      <a:r>
                        <a:rPr lang="en-US" altLang="ko-KR" sz="10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구</a:t>
                      </a:r>
                      <a:r>
                        <a:rPr lang="en-US" altLang="ko-KR" sz="10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0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 동</a:t>
                      </a:r>
                      <a:r>
                        <a:rPr lang="ko-KR" altLang="en-US" sz="1000" b="1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 입력</a:t>
                      </a:r>
                      <a:r>
                        <a:rPr lang="en-US" altLang="ko-KR" sz="10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8765341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+mn-ea"/>
                        </a:rPr>
                        <a:t>010-0000-0000</a:t>
                      </a:r>
                      <a:endParaRPr lang="ko-KR" altLang="en-US" sz="1100" b="1" dirty="0">
                        <a:solidFill>
                          <a:schemeClr val="bg1">
                            <a:lumMod val="85000"/>
                          </a:schemeClr>
                        </a:solidFill>
                        <a:latin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+mn-ea"/>
                        </a:rPr>
                        <a:t>forus@sungshin.ac.kr</a:t>
                      </a:r>
                      <a:endParaRPr lang="ko-KR" altLang="en-US" sz="1050" b="1" dirty="0">
                        <a:solidFill>
                          <a:schemeClr val="bg1">
                            <a:lumMod val="85000"/>
                          </a:schemeClr>
                        </a:solidFill>
                        <a:latin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1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+mn-ea"/>
                        </a:rPr>
                        <a:t>서울시 성북구 돈암동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8216034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291527" y="6084008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latin typeface="+mn-ea"/>
              </a:rPr>
              <a:t>지원동기</a:t>
            </a:r>
          </a:p>
        </p:txBody>
      </p:sp>
      <p:graphicFrame>
        <p:nvGraphicFramePr>
          <p:cNvPr id="26" name="표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1752041"/>
              </p:ext>
            </p:extLst>
          </p:nvPr>
        </p:nvGraphicFramePr>
        <p:xfrm>
          <a:off x="376986" y="6391785"/>
          <a:ext cx="6104028" cy="38827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04028">
                  <a:extLst>
                    <a:ext uri="{9D8B030D-6E8A-4147-A177-3AD203B41FA5}">
                      <a16:colId xmlns:a16="http://schemas.microsoft.com/office/drawing/2014/main" val="1650681101"/>
                    </a:ext>
                  </a:extLst>
                </a:gridCol>
              </a:tblGrid>
              <a:tr h="176856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(1000</a:t>
                      </a:r>
                      <a:r>
                        <a:rPr lang="ko-KR" altLang="en-US" sz="10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자 이내로 작성</a:t>
                      </a:r>
                      <a:r>
                        <a:rPr lang="en-US" altLang="ko-KR" sz="10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8765341"/>
                  </a:ext>
                </a:extLst>
              </a:tr>
              <a:tr h="3638894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900" b="0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8216034"/>
                  </a:ext>
                </a:extLst>
              </a:tr>
            </a:tbl>
          </a:graphicData>
        </a:graphic>
      </p:graphicFrame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8737982"/>
              </p:ext>
            </p:extLst>
          </p:nvPr>
        </p:nvGraphicFramePr>
        <p:xfrm>
          <a:off x="376986" y="4616315"/>
          <a:ext cx="6104028" cy="511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2014">
                  <a:extLst>
                    <a:ext uri="{9D8B030D-6E8A-4147-A177-3AD203B41FA5}">
                      <a16:colId xmlns:a16="http://schemas.microsoft.com/office/drawing/2014/main" val="1650681101"/>
                    </a:ext>
                  </a:extLst>
                </a:gridCol>
                <a:gridCol w="3052014">
                  <a:extLst>
                    <a:ext uri="{9D8B030D-6E8A-4147-A177-3AD203B41FA5}">
                      <a16:colId xmlns:a16="http://schemas.microsoft.com/office/drawing/2014/main" val="3042645554"/>
                    </a:ext>
                  </a:extLst>
                </a:gridCol>
              </a:tblGrid>
              <a:tr h="252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장점</a:t>
                      </a:r>
                      <a:r>
                        <a:rPr lang="en-US" altLang="ko-KR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성격</a:t>
                      </a:r>
                      <a:r>
                        <a:rPr lang="en-US" altLang="ko-KR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단점</a:t>
                      </a:r>
                      <a:r>
                        <a:rPr lang="en-US" altLang="ko-KR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성격</a:t>
                      </a:r>
                      <a:r>
                        <a:rPr lang="en-US" altLang="ko-KR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8765341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dirty="0">
                        <a:solidFill>
                          <a:schemeClr val="bg1">
                            <a:lumMod val="85000"/>
                          </a:schemeClr>
                        </a:solidFill>
                        <a:latin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dirty="0">
                        <a:solidFill>
                          <a:schemeClr val="bg1">
                            <a:lumMod val="85000"/>
                          </a:schemeClr>
                        </a:solidFill>
                        <a:latin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8216034"/>
                  </a:ext>
                </a:extLst>
              </a:tr>
            </a:tbl>
          </a:graphicData>
        </a:graphic>
      </p:graphicFrame>
      <p:graphicFrame>
        <p:nvGraphicFramePr>
          <p:cNvPr id="28" name="표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2486649"/>
              </p:ext>
            </p:extLst>
          </p:nvPr>
        </p:nvGraphicFramePr>
        <p:xfrm>
          <a:off x="376986" y="5383136"/>
          <a:ext cx="6104028" cy="7233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2014">
                  <a:extLst>
                    <a:ext uri="{9D8B030D-6E8A-4147-A177-3AD203B41FA5}">
                      <a16:colId xmlns:a16="http://schemas.microsoft.com/office/drawing/2014/main" val="1650681101"/>
                    </a:ext>
                  </a:extLst>
                </a:gridCol>
                <a:gridCol w="3052014">
                  <a:extLst>
                    <a:ext uri="{9D8B030D-6E8A-4147-A177-3AD203B41FA5}">
                      <a16:colId xmlns:a16="http://schemas.microsoft.com/office/drawing/2014/main" val="534934119"/>
                    </a:ext>
                  </a:extLst>
                </a:gridCol>
              </a:tblGrid>
              <a:tr h="351614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특기</a:t>
                      </a:r>
                      <a:r>
                        <a:rPr lang="en-US" altLang="ko-KR" sz="10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자격증</a:t>
                      </a:r>
                      <a:r>
                        <a:rPr lang="en-US" altLang="ko-KR" sz="10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수상내역 등</a:t>
                      </a:r>
                      <a:r>
                        <a:rPr lang="en-US" altLang="ko-KR" sz="10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나를 표현하는 한마디</a:t>
                      </a:r>
                      <a:r>
                        <a:rPr lang="en-US" altLang="ko-KR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나를 표현하는</a:t>
                      </a:r>
                      <a:r>
                        <a:rPr lang="ko-KR" altLang="en-US" sz="1000" b="1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단어</a:t>
                      </a:r>
                      <a:r>
                        <a:rPr lang="en-US" altLang="ko-KR" sz="1000" b="1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b="1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나를 표현하는 키워드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8765341"/>
                  </a:ext>
                </a:extLst>
              </a:tr>
              <a:tr h="327106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+mn-ea"/>
                        </a:rPr>
                        <a:t>(ex) </a:t>
                      </a:r>
                      <a:r>
                        <a:rPr lang="ko-KR" altLang="en-US" sz="1000" b="1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+mn-ea"/>
                        </a:rPr>
                        <a:t>동영상 제작</a:t>
                      </a:r>
                      <a:r>
                        <a:rPr lang="en-US" altLang="ko-KR" sz="1000" b="1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+mn-ea"/>
                        </a:rPr>
                        <a:t>, </a:t>
                      </a:r>
                      <a:r>
                        <a:rPr lang="ko-KR" altLang="en-US" sz="1000" b="1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+mn-ea"/>
                        </a:rPr>
                        <a:t>포토샵</a:t>
                      </a:r>
                      <a:r>
                        <a:rPr lang="en-US" altLang="ko-KR" sz="1000" b="1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+mn-ea"/>
                        </a:rPr>
                        <a:t>,</a:t>
                      </a:r>
                      <a:r>
                        <a:rPr lang="en-US" altLang="ko-KR" sz="1000" b="1" baseline="0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+mn-ea"/>
                        </a:rPr>
                        <a:t> </a:t>
                      </a:r>
                      <a:r>
                        <a:rPr lang="ko-KR" altLang="en-US" sz="1000" b="1" baseline="0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+mn-ea"/>
                        </a:rPr>
                        <a:t>스피치 콘테스트 수상</a:t>
                      </a:r>
                      <a:endParaRPr lang="ko-KR" altLang="en-US" sz="1000" b="1" dirty="0">
                        <a:solidFill>
                          <a:schemeClr val="bg1">
                            <a:lumMod val="85000"/>
                          </a:schemeClr>
                        </a:solidFill>
                        <a:latin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(ex) “</a:t>
                      </a:r>
                      <a:r>
                        <a:rPr lang="ko-KR" altLang="en-US" sz="1100" b="1" kern="1200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나를 표현하는 한마디</a:t>
                      </a:r>
                      <a:r>
                        <a:rPr lang="en-US" altLang="ko-KR" sz="1100" b="1" kern="1200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”</a:t>
                      </a:r>
                      <a:endParaRPr lang="ko-KR" altLang="en-US" sz="1100" b="1" kern="1200" dirty="0">
                        <a:solidFill>
                          <a:schemeClr val="bg1">
                            <a:lumMod val="8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8216034"/>
                  </a:ext>
                </a:extLst>
              </a:tr>
            </a:tbl>
          </a:graphicData>
        </a:graphic>
      </p:graphicFrame>
      <p:sp>
        <p:nvSpPr>
          <p:cNvPr id="2" name="직사각형 1"/>
          <p:cNvSpPr/>
          <p:nvPr/>
        </p:nvSpPr>
        <p:spPr>
          <a:xfrm>
            <a:off x="376985" y="2602478"/>
            <a:ext cx="1080000" cy="118800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70764" y="3077710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/>
              <a:t>사진</a:t>
            </a:r>
            <a:endParaRPr lang="en-US" altLang="ko-KR" sz="1200" dirty="0"/>
          </a:p>
        </p:txBody>
      </p:sp>
      <p:sp>
        <p:nvSpPr>
          <p:cNvPr id="4" name="TextBox 3"/>
          <p:cNvSpPr txBox="1"/>
          <p:nvPr/>
        </p:nvSpPr>
        <p:spPr>
          <a:xfrm>
            <a:off x="376985" y="1834271"/>
            <a:ext cx="250902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dirty="0">
                <a:solidFill>
                  <a:srgbClr val="FF0000"/>
                </a:solidFill>
              </a:rPr>
              <a:t>본인의 이름을 국문과 영문으로 작성해주세요</a:t>
            </a:r>
            <a:r>
              <a:rPr lang="en-US" altLang="ko-KR" sz="900" dirty="0">
                <a:solidFill>
                  <a:srgbClr val="FF0000"/>
                </a:solidFill>
              </a:rPr>
              <a:t>.</a:t>
            </a:r>
            <a:endParaRPr lang="ko-KR" altLang="en-US" sz="900" dirty="0">
              <a:solidFill>
                <a:srgbClr val="FF0000"/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3007" y="509866"/>
            <a:ext cx="1358006" cy="815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70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1527" y="1044415"/>
            <a:ext cx="36391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latin typeface="+mn-ea"/>
              </a:rPr>
              <a:t>본인 주요 경력 </a:t>
            </a:r>
            <a:r>
              <a:rPr lang="en-US" altLang="ko-KR" sz="1400" b="1" dirty="0">
                <a:latin typeface="+mn-ea"/>
              </a:rPr>
              <a:t>/ </a:t>
            </a:r>
            <a:r>
              <a:rPr lang="ko-KR" altLang="en-US" sz="1400" b="1" dirty="0">
                <a:latin typeface="+mn-ea"/>
              </a:rPr>
              <a:t>활동사항 기재 </a:t>
            </a:r>
            <a:r>
              <a:rPr lang="en-US" altLang="ko-KR" sz="1400" b="1" dirty="0">
                <a:latin typeface="+mn-ea"/>
              </a:rPr>
              <a:t>(</a:t>
            </a:r>
            <a:r>
              <a:rPr lang="ko-KR" altLang="en-US" sz="1400" b="1" dirty="0">
                <a:latin typeface="+mn-ea"/>
              </a:rPr>
              <a:t>필수사항</a:t>
            </a:r>
            <a:r>
              <a:rPr lang="en-US" altLang="ko-KR" sz="1400" b="1" dirty="0">
                <a:latin typeface="+mn-ea"/>
              </a:rPr>
              <a:t>)</a:t>
            </a:r>
            <a:endParaRPr lang="ko-KR" altLang="en-US" sz="1400" b="1" dirty="0">
              <a:latin typeface="+mn-ea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0721313"/>
              </p:ext>
            </p:extLst>
          </p:nvPr>
        </p:nvGraphicFramePr>
        <p:xfrm>
          <a:off x="376986" y="1358401"/>
          <a:ext cx="6104028" cy="77094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04028">
                  <a:extLst>
                    <a:ext uri="{9D8B030D-6E8A-4147-A177-3AD203B41FA5}">
                      <a16:colId xmlns:a16="http://schemas.microsoft.com/office/drawing/2014/main" val="1650681101"/>
                    </a:ext>
                  </a:extLst>
                </a:gridCol>
              </a:tblGrid>
              <a:tr h="236425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대외활동</a:t>
                      </a:r>
                      <a:r>
                        <a:rPr lang="en-US" altLang="ko-KR" sz="10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봉사활동 등 본인의 주요 활동에 대한 기술</a:t>
                      </a:r>
                      <a:endParaRPr lang="en-US" altLang="ko-KR" sz="1000" dirty="0">
                        <a:solidFill>
                          <a:schemeClr val="bg1">
                            <a:lumMod val="50000"/>
                          </a:schemeClr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활동기관이나 규모</a:t>
                      </a:r>
                      <a:r>
                        <a:rPr lang="en-US" altLang="ko-KR" sz="90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본인이 한 역할 등에 대한 서술을 분량 제한없이 자유롭게 기재 </a:t>
                      </a:r>
                      <a:r>
                        <a:rPr lang="en-US" altLang="ko-KR" sz="90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/ </a:t>
                      </a:r>
                      <a:r>
                        <a:rPr lang="ko-KR" altLang="en-US" sz="90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개조식 작성 권장</a:t>
                      </a:r>
                      <a:r>
                        <a:rPr lang="en-US" altLang="ko-KR" sz="90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8765341"/>
                  </a:ext>
                </a:extLst>
              </a:tr>
              <a:tr h="7328457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8216034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91527" y="268197"/>
            <a:ext cx="1484702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1100" b="1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포러스 </a:t>
            </a:r>
            <a:r>
              <a:rPr lang="en-US" altLang="ko-KR" sz="1100" b="1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28</a:t>
            </a:r>
            <a:r>
              <a:rPr lang="ko-KR" altLang="en-US" sz="1100" b="1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기 지원서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5109" y="9199647"/>
            <a:ext cx="630493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ko-KR" altLang="en-US" sz="1200" b="1" dirty="0">
                <a:latin typeface="+mn-ea"/>
              </a:rPr>
              <a:t>본인은 제</a:t>
            </a:r>
            <a:r>
              <a:rPr lang="en-US" altLang="ko-KR" sz="1200" b="1" dirty="0">
                <a:latin typeface="+mn-ea"/>
              </a:rPr>
              <a:t>28</a:t>
            </a:r>
            <a:r>
              <a:rPr lang="ko-KR" altLang="en-US" sz="1200" b="1" dirty="0">
                <a:latin typeface="+mn-ea"/>
              </a:rPr>
              <a:t>기 포러스 선발 공고문에서 공지한 면직 사항 등 관련 사항을 모두 숙지하고 </a:t>
            </a:r>
          </a:p>
          <a:p>
            <a:pPr lvl="0" algn="ctr">
              <a:defRPr/>
            </a:pPr>
            <a:r>
              <a:rPr lang="ko-KR" altLang="en-US" sz="1200" b="1" dirty="0">
                <a:latin typeface="+mn-ea"/>
              </a:rPr>
              <a:t>동의하여 지원하며 위에 기재한 사항이 사실과 틀림없음을 확약합니다</a:t>
            </a:r>
            <a:r>
              <a:rPr lang="en-US" altLang="ko-KR" sz="1200" b="1" dirty="0">
                <a:latin typeface="+mn-ea"/>
              </a:rPr>
              <a:t>.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9313" y="10025617"/>
            <a:ext cx="1648208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 algn="r">
              <a:defRPr/>
            </a:pPr>
            <a:r>
              <a:rPr lang="en-US" altLang="ko-KR" sz="1100" b="1" dirty="0">
                <a:latin typeface="+mn-ea"/>
              </a:rPr>
              <a:t>2026.      5  .           .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076370" y="9994712"/>
            <a:ext cx="242566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1100" b="1" dirty="0">
                <a:latin typeface="+mn-ea"/>
              </a:rPr>
              <a:t>지원자 </a:t>
            </a:r>
            <a:r>
              <a:rPr lang="en-US" altLang="ko-KR" sz="1100" b="1" dirty="0">
                <a:latin typeface="+mn-ea"/>
              </a:rPr>
              <a:t>:                              (</a:t>
            </a:r>
            <a:r>
              <a:rPr lang="ko-KR" altLang="en-US" sz="1100" b="1" dirty="0">
                <a:latin typeface="+mn-ea"/>
              </a:rPr>
              <a:t>인</a:t>
            </a:r>
            <a:r>
              <a:rPr lang="en-US" altLang="ko-KR" sz="1100" b="1" dirty="0">
                <a:latin typeface="+mn-ea"/>
              </a:rPr>
              <a:t>)</a:t>
            </a:r>
            <a:endParaRPr lang="ko-KR" altLang="en-US" sz="11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50128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"/>
          <p:cNvSpPr>
            <a:spLocks noChangeArrowheads="1"/>
          </p:cNvSpPr>
          <p:nvPr/>
        </p:nvSpPr>
        <p:spPr>
          <a:xfrm>
            <a:off x="464820" y="1135380"/>
            <a:ext cx="5943600" cy="814006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anchor="ctr" anchorCtr="0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lvl="0" algn="ctr" latinLnBrk="0">
              <a:lnSpc>
                <a:spcPct val="150000"/>
              </a:lnSpc>
              <a:defRPr/>
            </a:pPr>
            <a:r>
              <a:rPr kumimoji="0" lang="ko-KR" altLang="ko-KR" sz="1700" b="1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개인정보 </a:t>
            </a:r>
            <a:r>
              <a:rPr kumimoji="0" lang="ko-KR" altLang="en-US" sz="1700" b="1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수집</a:t>
            </a:r>
            <a:r>
              <a:rPr lang="en-US" altLang="ko-KR" dirty="0"/>
              <a:t>·</a:t>
            </a:r>
            <a:r>
              <a:rPr kumimoji="0" lang="ko-KR" altLang="en-US" sz="1700" b="1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이용</a:t>
            </a:r>
            <a:r>
              <a:rPr kumimoji="0" lang="ko-KR" altLang="ko-KR" sz="1700" b="1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 동의서</a:t>
            </a:r>
            <a:r>
              <a:rPr kumimoji="0" lang="en-US" altLang="ko-KR" sz="1700" b="1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(</a:t>
            </a:r>
            <a:r>
              <a:rPr kumimoji="0" lang="ko-KR" altLang="en-US" sz="1700" b="1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학생홍보대사</a:t>
            </a:r>
            <a:r>
              <a:rPr kumimoji="0" lang="en-US" altLang="ko-KR" sz="1700" b="1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)</a:t>
            </a:r>
          </a:p>
          <a:p>
            <a:pPr marL="0" marR="0" lvl="0" indent="0" algn="l" defTabSz="914400" rtl="0" eaLnBrk="0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kumimoji="0" lang="en-US" altLang="ko-KR" sz="12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  </a:t>
            </a:r>
          </a:p>
          <a:p>
            <a:pPr marL="0" marR="0" lvl="0" indent="0" algn="l" defTabSz="914400" rtl="0" eaLnBrk="0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kumimoji="0" lang="en-US" altLang="ko-KR" sz="500" b="0" i="0" u="none" strike="noStrike" cap="none" normalizeH="0" baseline="0" dirty="0">
              <a:solidFill>
                <a:schemeClr val="tx1"/>
              </a:solidFill>
              <a:effectLst/>
              <a:latin typeface="함초롬바탕"/>
              <a:ea typeface="함초롬바탕"/>
              <a:cs typeface="함초롬바탕"/>
            </a:endParaRPr>
          </a:p>
          <a:p>
            <a:pPr marL="0" marR="0" lvl="0" indent="0" algn="l" defTabSz="914400" rtl="0" eaLnBrk="0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kumimoji="0" lang="en-US" altLang="ko-KR" sz="12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  </a:t>
            </a:r>
            <a:r>
              <a:rPr kumimoji="0" lang="ko-KR" altLang="en-US" sz="12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성신여자대학교에서는 학생홍보대사 선발과 관련하여 아래와 같이 개인정보를 수집 및 이용하고 있으며</a:t>
            </a:r>
            <a:r>
              <a:rPr kumimoji="0" lang="en-US" altLang="ko-KR" sz="12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, </a:t>
            </a:r>
            <a:r>
              <a:rPr kumimoji="0" lang="ko-KR" altLang="en-US" sz="12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관계 법령에 따라 개인정보가 안전하게 관리될 수 있도록 필요한 사항을 처리하고 있습니다</a:t>
            </a:r>
            <a:r>
              <a:rPr kumimoji="0" lang="en-US" altLang="ko-KR" sz="12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.</a:t>
            </a:r>
          </a:p>
          <a:p>
            <a:pPr marL="0" marR="0" lvl="0" indent="0" algn="l" defTabSz="914400" rtl="0" eaLnBrk="0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kumimoji="0" lang="en-US" altLang="ko-KR" sz="12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  </a:t>
            </a:r>
          </a:p>
          <a:p>
            <a:pPr marL="0" marR="0" lvl="0" indent="0" algn="l" defTabSz="914400" rtl="0" eaLnBrk="0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kumimoji="0" lang="en-US" altLang="ko-KR" sz="12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  </a:t>
            </a:r>
          </a:p>
          <a:p>
            <a:pPr marL="0" marR="0" lvl="0" indent="0" algn="l" defTabSz="914400" rtl="0" eaLnBrk="0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Char char="•"/>
              <a:defRPr/>
            </a:pPr>
            <a:r>
              <a:rPr kumimoji="0" lang="ko-KR" altLang="en-US" sz="12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개인정보 수집 및 이용에 대한 동의</a:t>
            </a:r>
          </a:p>
          <a:p>
            <a:pPr marL="0" marR="0" lvl="0" indent="0" algn="l" defTabSz="914400" rtl="0" eaLnBrk="0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kumimoji="0" lang="ko-KR" altLang="en-US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 가</a:t>
            </a:r>
            <a:r>
              <a:rPr kumimoji="0" lang="en-US" altLang="ko-KR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. </a:t>
            </a:r>
            <a:r>
              <a:rPr kumimoji="0" lang="ko-KR" altLang="en-US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수집 및 이용 목적</a:t>
            </a:r>
            <a:r>
              <a:rPr kumimoji="0" lang="en-US" altLang="ko-KR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: </a:t>
            </a:r>
            <a:r>
              <a:rPr kumimoji="0" lang="ko-KR" altLang="en-US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학생홍보대사 선발</a:t>
            </a:r>
            <a:r>
              <a:rPr kumimoji="0" lang="en-US" altLang="ko-KR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·</a:t>
            </a:r>
            <a:r>
              <a:rPr kumimoji="0" lang="ko-KR" altLang="en-US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운영 </a:t>
            </a:r>
          </a:p>
          <a:p>
            <a:pPr marL="0" marR="0" lvl="0" indent="0" algn="l" defTabSz="914400" rtl="0" eaLnBrk="0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kumimoji="0" lang="ko-KR" altLang="en-US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 나</a:t>
            </a:r>
            <a:r>
              <a:rPr kumimoji="0" lang="en-US" altLang="ko-KR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. </a:t>
            </a:r>
            <a:r>
              <a:rPr kumimoji="0" lang="ko-KR" altLang="en-US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수집 항목</a:t>
            </a:r>
            <a:r>
              <a:rPr kumimoji="0" lang="en-US" altLang="ko-KR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: </a:t>
            </a:r>
            <a:r>
              <a:rPr kumimoji="0" lang="ko-KR" altLang="en-US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성명</a:t>
            </a:r>
            <a:r>
              <a:rPr kumimoji="0" lang="en-US" altLang="ko-KR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, </a:t>
            </a:r>
            <a:r>
              <a:rPr kumimoji="0" lang="ko-KR" altLang="en-US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학과</a:t>
            </a:r>
            <a:r>
              <a:rPr kumimoji="0" lang="en-US" altLang="ko-KR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, </a:t>
            </a:r>
            <a:r>
              <a:rPr kumimoji="0" lang="ko-KR" altLang="en-US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학번</a:t>
            </a:r>
            <a:r>
              <a:rPr kumimoji="0" lang="en-US" altLang="ko-KR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, </a:t>
            </a:r>
            <a:r>
              <a:rPr kumimoji="0" lang="ko-KR" altLang="en-US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학점</a:t>
            </a:r>
            <a:r>
              <a:rPr kumimoji="0" lang="en-US" altLang="ko-KR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, </a:t>
            </a:r>
            <a:r>
              <a:rPr kumimoji="0" lang="ko-KR" altLang="en-US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연락처</a:t>
            </a:r>
            <a:r>
              <a:rPr kumimoji="0" lang="en-US" altLang="ko-KR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, </a:t>
            </a:r>
            <a:r>
              <a:rPr kumimoji="0" lang="ko-KR" altLang="en-US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생년월일</a:t>
            </a:r>
            <a:r>
              <a:rPr kumimoji="0" lang="en-US" altLang="ko-KR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, </a:t>
            </a:r>
            <a:r>
              <a:rPr kumimoji="0" lang="ko-KR" altLang="en-US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거주지</a:t>
            </a:r>
            <a:r>
              <a:rPr kumimoji="0" lang="en-US" altLang="ko-KR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(</a:t>
            </a:r>
            <a:r>
              <a:rPr kumimoji="0" lang="ko-KR" altLang="en-US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시군구동까지만</a:t>
            </a:r>
            <a:r>
              <a:rPr kumimoji="0" lang="en-US" altLang="ko-KR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), </a:t>
            </a:r>
            <a:r>
              <a:rPr kumimoji="0" lang="ko-KR" altLang="en-US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이메일 주소</a:t>
            </a:r>
          </a:p>
          <a:p>
            <a:pPr marL="0" marR="0" lvl="0" indent="0" algn="l" defTabSz="914400" rtl="0" eaLnBrk="0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kumimoji="0" lang="ko-KR" altLang="en-US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 다</a:t>
            </a:r>
            <a:r>
              <a:rPr kumimoji="0" lang="en-US" altLang="ko-KR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. </a:t>
            </a:r>
            <a:r>
              <a:rPr kumimoji="0" lang="ko-KR" altLang="en-US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개인정보 보유 및 이용 기간</a:t>
            </a:r>
            <a:r>
              <a:rPr kumimoji="0" lang="en-US" altLang="ko-KR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: 3</a:t>
            </a:r>
            <a:r>
              <a:rPr kumimoji="0" lang="ko-KR" altLang="en-US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년 </a:t>
            </a:r>
            <a:r>
              <a:rPr kumimoji="0" lang="en-US" altLang="ko-KR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(</a:t>
            </a:r>
            <a:r>
              <a:rPr kumimoji="0" lang="ko-KR" altLang="en-US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관련문서 보존규정에 의거함</a:t>
            </a:r>
            <a:r>
              <a:rPr kumimoji="0" lang="en-US" altLang="ko-KR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)</a:t>
            </a:r>
          </a:p>
          <a:p>
            <a:pPr marL="0" marR="0" lvl="0" indent="0" algn="just" defTabSz="914400" rtl="0" eaLnBrk="0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kumimoji="0" lang="ko-KR" altLang="en-US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 라</a:t>
            </a:r>
            <a:r>
              <a:rPr kumimoji="0" lang="en-US" altLang="ko-KR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. </a:t>
            </a:r>
            <a:r>
              <a:rPr kumimoji="0" lang="ko-KR" altLang="en-US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거부권 및 거부에 따른 불이익</a:t>
            </a:r>
            <a:r>
              <a:rPr kumimoji="0" lang="en-US" altLang="ko-KR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: </a:t>
            </a:r>
            <a:r>
              <a:rPr kumimoji="0" lang="ko-KR" altLang="en-US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위와 같은 개인정보 수집 및 이용에 대해 거부할 수 있습니다</a:t>
            </a:r>
            <a:r>
              <a:rPr kumimoji="0" lang="en-US" altLang="ko-KR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. </a:t>
            </a:r>
            <a:r>
              <a:rPr kumimoji="0" lang="ko-KR" altLang="en-US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다만</a:t>
            </a:r>
            <a:r>
              <a:rPr kumimoji="0" lang="en-US" altLang="ko-KR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, </a:t>
            </a:r>
            <a:r>
              <a:rPr kumimoji="0" lang="ko-KR" altLang="en-US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해당 개인정보는 학생홍보대사 선발을 위한 최소한의 항목이므로 거부할 경우 지원이 불가능합니다</a:t>
            </a:r>
            <a:r>
              <a:rPr kumimoji="0" lang="en-US" altLang="ko-KR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.</a:t>
            </a:r>
          </a:p>
          <a:p>
            <a:pPr marL="0" marR="0" lvl="0" indent="0" algn="l" defTabSz="914400" rtl="0" eaLnBrk="0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kumimoji="0" lang="en-US" altLang="ko-KR" sz="11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  </a:t>
            </a:r>
          </a:p>
          <a:p>
            <a:pPr marL="0" marR="0" lvl="0" indent="0" algn="l" defTabSz="914400" rtl="0" eaLnBrk="0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kumimoji="0" lang="en-US" altLang="ko-KR" sz="12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  </a:t>
            </a:r>
          </a:p>
          <a:p>
            <a:pPr marL="0" marR="0" lvl="0" indent="0" algn="l" defTabSz="914400" rtl="0" eaLnBrk="0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kumimoji="0" lang="en-US" altLang="ko-KR" sz="1200" b="0" i="0" u="none" strike="noStrike" cap="none" normalizeH="0" baseline="0" dirty="0">
                <a:solidFill>
                  <a:srgbClr val="000000"/>
                </a:solidFill>
                <a:effectLst/>
                <a:latin typeface="함초롬바탕"/>
                <a:ea typeface="함초롬바탕"/>
                <a:cs typeface="함초롬바탕"/>
              </a:rPr>
              <a:t>  </a:t>
            </a:r>
          </a:p>
          <a:p>
            <a:pPr marL="0" marR="0" lvl="0" indent="0" algn="l" defTabSz="914400" rtl="0" eaLnBrk="0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kumimoji="0" lang="en-US" altLang="ko-KR" sz="1200" b="0" i="0" u="none" strike="noStrike" cap="none" normalizeH="0" baseline="0" dirty="0">
              <a:solidFill>
                <a:srgbClr val="000000"/>
              </a:solidFill>
              <a:effectLst/>
              <a:latin typeface="함초롬바탕"/>
              <a:ea typeface="함초롬바탕"/>
              <a:cs typeface="함초롬바탕"/>
            </a:endParaRPr>
          </a:p>
          <a:p>
            <a:pPr lvl="0">
              <a:lnSpc>
                <a:spcPct val="150000"/>
              </a:lnSpc>
              <a:defRPr/>
            </a:pPr>
            <a:endParaRPr lang="en-US" altLang="ko-KR" sz="1200" dirty="0">
              <a:latin typeface="함초롬바탕"/>
              <a:ea typeface="함초롬바탕"/>
              <a:cs typeface="함초롬바탕"/>
            </a:endParaRPr>
          </a:p>
          <a:p>
            <a:pPr lvl="0">
              <a:lnSpc>
                <a:spcPct val="150000"/>
              </a:lnSpc>
              <a:defRPr/>
            </a:pPr>
            <a:r>
              <a:rPr lang="ko-KR" altLang="en-US" sz="1200" dirty="0">
                <a:latin typeface="함초롬바탕"/>
                <a:ea typeface="함초롬바탕"/>
                <a:cs typeface="함초롬바탕"/>
              </a:rPr>
              <a:t>개인정보처리방침에 대한 보다 자세한 사항은 성신여자대학교 홈페이지에서 확인하실 수 있습니다</a:t>
            </a:r>
            <a:r>
              <a:rPr lang="en-US" altLang="ko-KR" sz="1200" dirty="0">
                <a:latin typeface="함초롬바탕"/>
                <a:ea typeface="함초롬바탕"/>
                <a:cs typeface="함초롬바탕"/>
              </a:rPr>
              <a:t>.</a:t>
            </a:r>
          </a:p>
          <a:p>
            <a:pPr lvl="0">
              <a:lnSpc>
                <a:spcPct val="150000"/>
              </a:lnSpc>
              <a:defRPr/>
            </a:pPr>
            <a:endParaRPr lang="ko-KR" altLang="en-US" sz="1200" dirty="0">
              <a:latin typeface="함초롬바탕"/>
              <a:ea typeface="함초롬바탕"/>
              <a:cs typeface="함초롬바탕"/>
            </a:endParaRPr>
          </a:p>
          <a:p>
            <a:pPr lvl="0" algn="ctr" latinLnBrk="0">
              <a:lnSpc>
                <a:spcPct val="150000"/>
              </a:lnSpc>
              <a:defRPr/>
            </a:pPr>
            <a:r>
              <a:rPr lang="en-US" altLang="ko-KR" sz="1200" dirty="0">
                <a:latin typeface="함초롬바탕"/>
                <a:ea typeface="함초롬바탕"/>
                <a:cs typeface="함초롬바탕"/>
              </a:rPr>
              <a:t>2026.        .          .</a:t>
            </a:r>
          </a:p>
          <a:p>
            <a:pPr lvl="0" latinLnBrk="0">
              <a:lnSpc>
                <a:spcPct val="150000"/>
              </a:lnSpc>
              <a:defRPr/>
            </a:pPr>
            <a:endParaRPr lang="ko-KR" altLang="en-US" sz="1200" dirty="0">
              <a:latin typeface="함초롬바탕"/>
              <a:ea typeface="함초롬바탕"/>
              <a:cs typeface="함초롬바탕"/>
            </a:endParaRPr>
          </a:p>
          <a:p>
            <a:pPr lvl="0" algn="r" latinLnBrk="0">
              <a:lnSpc>
                <a:spcPct val="150000"/>
              </a:lnSpc>
              <a:defRPr/>
            </a:pPr>
            <a:r>
              <a:rPr lang="ko-KR" altLang="en-US" sz="1200" dirty="0">
                <a:latin typeface="함초롬바탕"/>
                <a:ea typeface="함초롬바탕"/>
                <a:cs typeface="함초롬바탕"/>
              </a:rPr>
              <a:t>성 명</a:t>
            </a:r>
            <a:r>
              <a:rPr lang="en-US" altLang="ko-KR" sz="1200" dirty="0">
                <a:latin typeface="함초롬바탕"/>
                <a:ea typeface="함초롬바탕"/>
                <a:cs typeface="함초롬바탕"/>
              </a:rPr>
              <a:t>:                         (</a:t>
            </a:r>
            <a:r>
              <a:rPr lang="ko-KR" altLang="en-US" sz="1200" dirty="0">
                <a:latin typeface="함초롬바탕"/>
                <a:ea typeface="함초롬바탕"/>
                <a:cs typeface="함초롬바탕"/>
              </a:rPr>
              <a:t>인</a:t>
            </a:r>
            <a:r>
              <a:rPr lang="en-US" altLang="ko-KR" sz="1200" dirty="0">
                <a:latin typeface="함초롬바탕"/>
                <a:ea typeface="함초롬바탕"/>
                <a:cs typeface="함초롬바탕"/>
              </a:rPr>
              <a:t>/</a:t>
            </a:r>
            <a:r>
              <a:rPr lang="ko-KR" altLang="en-US" sz="1200" dirty="0">
                <a:latin typeface="함초롬바탕"/>
                <a:ea typeface="함초롬바탕"/>
                <a:cs typeface="함초롬바탕"/>
              </a:rPr>
              <a:t>서명</a:t>
            </a:r>
            <a:r>
              <a:rPr lang="en-US" altLang="ko-KR" sz="1200" dirty="0">
                <a:latin typeface="함초롬바탕"/>
                <a:ea typeface="함초롬바탕"/>
                <a:cs typeface="함초롬바탕"/>
              </a:rPr>
              <a:t>)</a:t>
            </a:r>
          </a:p>
          <a:p>
            <a:pPr lvl="0" latinLnBrk="0">
              <a:lnSpc>
                <a:spcPct val="150000"/>
              </a:lnSpc>
              <a:defRPr/>
            </a:pPr>
            <a:endParaRPr lang="ko-KR" altLang="en-US" sz="1200" dirty="0">
              <a:latin typeface="함초롬바탕"/>
              <a:ea typeface="함초롬바탕"/>
              <a:cs typeface="함초롬바탕"/>
            </a:endParaRPr>
          </a:p>
          <a:p>
            <a:pPr lvl="0">
              <a:lnSpc>
                <a:spcPct val="150000"/>
              </a:lnSpc>
              <a:defRPr/>
            </a:pPr>
            <a:r>
              <a:rPr lang="ko-KR" altLang="en-US" b="1" dirty="0">
                <a:latin typeface="함초롬바탕"/>
                <a:ea typeface="함초롬바탕"/>
                <a:cs typeface="함초롬바탕"/>
              </a:rPr>
              <a:t>성신여자대학교 총장 귀하</a:t>
            </a:r>
          </a:p>
          <a:p>
            <a:pPr marL="0" marR="0" lvl="0" indent="0" algn="l" defTabSz="914400" rtl="0" eaLnBrk="0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kumimoji="0" lang="ko-KR" altLang="en-US" sz="1800" b="0" i="0" u="none" strike="noStrike" cap="none" normalizeH="0" baseline="0" dirty="0">
              <a:solidFill>
                <a:schemeClr val="tx1"/>
              </a:solidFill>
              <a:effectLst/>
              <a:latin typeface="Arial"/>
              <a:ea typeface="+mn-ea"/>
              <a:cs typeface="+mn-cs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88721" y="5593080"/>
            <a:ext cx="5389118" cy="670560"/>
          </a:xfrm>
          <a:prstGeom prst="rect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 latinLnBrk="0">
              <a:lnSpc>
                <a:spcPct val="150000"/>
              </a:lnSpc>
            </a:pPr>
            <a:r>
              <a:rPr lang="ko-KR" altLang="en-US" sz="1200" dirty="0">
                <a:solidFill>
                  <a:schemeClr val="tx1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본인은 성신여자대학교의 개인정보 수집 및 이용에 동의합니다</a:t>
            </a:r>
            <a:r>
              <a:rPr lang="en-US" altLang="ko-KR" sz="1200" dirty="0">
                <a:solidFill>
                  <a:schemeClr val="tx1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. </a:t>
            </a:r>
            <a:endParaRPr lang="ko-KR" altLang="en-US" sz="1200" dirty="0">
              <a:solidFill>
                <a:schemeClr val="tx1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algn="ctr" fontAlgn="base" latinLnBrk="0">
              <a:lnSpc>
                <a:spcPct val="150000"/>
              </a:lnSpc>
            </a:pPr>
            <a:r>
              <a:rPr lang="en-US" altLang="ko-KR" sz="1200" dirty="0">
                <a:solidFill>
                  <a:schemeClr val="tx1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(</a:t>
            </a:r>
            <a:r>
              <a:rPr lang="ko-KR" altLang="en-US" sz="1200" dirty="0">
                <a:solidFill>
                  <a:schemeClr val="tx1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동의함 □</a:t>
            </a:r>
            <a:r>
              <a:rPr lang="en-US" altLang="ko-KR" sz="1200" dirty="0">
                <a:solidFill>
                  <a:schemeClr val="tx1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, </a:t>
            </a:r>
            <a:r>
              <a:rPr lang="ko-KR" altLang="en-US" sz="1200" dirty="0">
                <a:solidFill>
                  <a:schemeClr val="tx1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동의하지 않음 □</a:t>
            </a:r>
            <a:r>
              <a:rPr lang="en-US" altLang="ko-KR" sz="1200" dirty="0">
                <a:solidFill>
                  <a:schemeClr val="tx1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)</a:t>
            </a:r>
            <a:endParaRPr lang="ko-KR" altLang="en-US" dirty="0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2532312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379</Words>
  <Application>Microsoft Office PowerPoint</Application>
  <PresentationFormat>사용자 지정</PresentationFormat>
  <Paragraphs>65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9" baseType="lpstr">
      <vt:lpstr>맑은 고딕</vt:lpstr>
      <vt:lpstr>함초롬바탕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User</dc:creator>
  <cp:lastModifiedBy>HA</cp:lastModifiedBy>
  <cp:revision>59</cp:revision>
  <dcterms:created xsi:type="dcterms:W3CDTF">2019-04-17T05:44:58Z</dcterms:created>
  <dcterms:modified xsi:type="dcterms:W3CDTF">2026-04-08T05:25:54Z</dcterms:modified>
  <cp:version/>
</cp:coreProperties>
</file>