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258" r:id="rId2"/>
    <p:sldId id="259" r:id="rId3"/>
    <p:sldId id="260" r:id="rId4"/>
    <p:sldId id="261" r:id="rId5"/>
    <p:sldId id="257" r:id="rId6"/>
    <p:sldId id="256" r:id="rId7"/>
    <p:sldId id="263" r:id="rId8"/>
  </p:sldIdLst>
  <p:sldSz cx="5715000" cy="5715000"/>
  <p:notesSz cx="6858000" cy="9144000"/>
  <p:embeddedFontLst>
    <p:embeddedFont>
      <p:font typeface="맑은 고딕" panose="020B0503020000020004" pitchFamily="50" charset="-127"/>
      <p:regular r:id="rId10"/>
      <p:bold r:id="rId11"/>
    </p:embeddedFont>
    <p:embeddedFont>
      <p:font typeface="성신여대본문체" panose="02020603020101020101" pitchFamily="18" charset="-127"/>
      <p:regular r:id="rId12"/>
    </p:embeddedFont>
    <p:embeddedFont>
      <p:font typeface="성신여대제목체" panose="02020603020101020101" pitchFamily="18" charset="-127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안내" id="{DA907B98-58BC-4FF5-AEAC-454CA789A9FA}">
          <p14:sldIdLst>
            <p14:sldId id="258"/>
            <p14:sldId id="259"/>
            <p14:sldId id="260"/>
          </p14:sldIdLst>
        </p14:section>
        <p14:section name="썸네일 양식(1) [기본양식] 입력 예시" id="{79196154-6B07-4DAB-93BF-88E5415EEC6F}">
          <p14:sldIdLst>
            <p14:sldId id="261"/>
            <p14:sldId id="257"/>
          </p14:sldIdLst>
        </p14:section>
        <p14:section name="썸네일 양식(1) [기본양식]" id="{CD1189B6-3ADC-4248-9FFF-1A2FAA25CD9B}">
          <p14:sldIdLst>
            <p14:sldId id="256"/>
          </p14:sldIdLst>
        </p14:section>
        <p14:section name="썸네일 양식(2) [자유양식]" id="{894DBC0B-ED5D-4827-AEEF-B1FB40898FB5}">
          <p14:sldIdLst>
            <p14:sldId id="26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김노은 (대학 교학팀)" initials="김(교" lastIdx="1" clrIdx="0">
    <p:extLst>
      <p:ext uri="{19B8F6BF-5375-455C-9EA6-DF929625EA0E}">
        <p15:presenceInfo xmlns:p15="http://schemas.microsoft.com/office/powerpoint/2012/main" userId="S-1-5-21-2923185414-2866650224-337293116-100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2377"/>
    <a:srgbClr val="DCC9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87394" autoAdjust="0"/>
  </p:normalViewPr>
  <p:slideViewPr>
    <p:cSldViewPr>
      <p:cViewPr varScale="1">
        <p:scale>
          <a:sx n="116" d="100"/>
          <a:sy n="116" d="100"/>
        </p:scale>
        <p:origin x="2718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57E169-B8C9-4E72-B1DC-A18A449C16DE}" type="datetimeFigureOut">
              <a:rPr lang="ko-KR" altLang="en-US" smtClean="0"/>
              <a:t>2026-07-13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885950" y="1143000"/>
            <a:ext cx="30861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AD8F28-056B-4E03-A508-2A64081EE63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01895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college1@sungshin.ac.kr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college1@sungshin.ac.kr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※ </a:t>
            </a:r>
            <a:r>
              <a:rPr lang="ko-KR" altLang="en-US" dirty="0"/>
              <a:t>게시판 업로드 시 썸네일</a:t>
            </a:r>
            <a:r>
              <a:rPr lang="en-US" altLang="ko-KR" dirty="0"/>
              <a:t>(</a:t>
            </a:r>
            <a:r>
              <a:rPr lang="ko-KR" altLang="en-US" dirty="0"/>
              <a:t>이미지</a:t>
            </a:r>
            <a:r>
              <a:rPr lang="en-US" altLang="ko-KR" dirty="0"/>
              <a:t>) </a:t>
            </a:r>
            <a:r>
              <a:rPr lang="ko-KR" altLang="en-US" dirty="0"/>
              <a:t>외에 행사 설명을 추가로 게시하고자 하는 경우</a:t>
            </a:r>
            <a:r>
              <a:rPr lang="en-US" altLang="ko-KR" dirty="0"/>
              <a:t>, </a:t>
            </a:r>
            <a:r>
              <a:rPr lang="ko-KR" altLang="en-US" dirty="0"/>
              <a:t>아래 </a:t>
            </a:r>
            <a:r>
              <a:rPr lang="en-US" altLang="ko-KR" dirty="0"/>
              <a:t>'</a:t>
            </a:r>
            <a:r>
              <a:rPr lang="ko-KR" altLang="en-US" dirty="0"/>
              <a:t>행사 설명란</a:t>
            </a:r>
            <a:r>
              <a:rPr lang="en-US" altLang="ko-KR" dirty="0"/>
              <a:t>'</a:t>
            </a:r>
            <a:r>
              <a:rPr lang="ko-KR" altLang="en-US" dirty="0"/>
              <a:t>에 내용을 자유롭게 작성하여 썸네일</a:t>
            </a:r>
            <a:r>
              <a:rPr lang="en-US" altLang="ko-KR" dirty="0"/>
              <a:t>(PPT)</a:t>
            </a:r>
            <a:r>
              <a:rPr lang="ko-KR" altLang="en-US" dirty="0"/>
              <a:t>과 함께 제</a:t>
            </a:r>
            <a:r>
              <a:rPr lang="en-US" altLang="ko-KR" dirty="0"/>
              <a:t>1</a:t>
            </a:r>
            <a:r>
              <a:rPr lang="ko-KR" altLang="en-US" dirty="0" err="1"/>
              <a:t>교학팀</a:t>
            </a:r>
            <a:r>
              <a:rPr lang="ko-KR" altLang="en-US" dirty="0"/>
              <a:t> 메일</a:t>
            </a:r>
            <a:r>
              <a:rPr lang="en-US" altLang="ko-KR" dirty="0"/>
              <a:t>(</a:t>
            </a:r>
            <a:r>
              <a:rPr lang="en-US" altLang="ko-KR" dirty="0">
                <a:hlinkClick r:id="rId3"/>
              </a:rPr>
              <a:t>college1@sungshin.ac.kr</a:t>
            </a:r>
            <a:r>
              <a:rPr lang="en-US" altLang="ko-KR" dirty="0"/>
              <a:t>)</a:t>
            </a:r>
            <a:r>
              <a:rPr lang="ko-KR" altLang="en-US" dirty="0"/>
              <a:t>로 제출하여 주시기 바랍니다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※ </a:t>
            </a:r>
            <a:r>
              <a:rPr lang="ko-KR" altLang="en-US" dirty="0"/>
              <a:t>제출하신 썸네일</a:t>
            </a:r>
            <a:r>
              <a:rPr lang="en-US" altLang="ko-KR" dirty="0"/>
              <a:t>(</a:t>
            </a:r>
            <a:r>
              <a:rPr lang="ko-KR" altLang="en-US" dirty="0"/>
              <a:t>이미지</a:t>
            </a:r>
            <a:r>
              <a:rPr lang="en-US" altLang="ko-KR" dirty="0"/>
              <a:t>) </a:t>
            </a:r>
            <a:r>
              <a:rPr lang="ko-KR" altLang="en-US" dirty="0"/>
              <a:t>및 행사 설명은 </a:t>
            </a:r>
            <a:r>
              <a:rPr lang="ko-KR" altLang="en-US" dirty="0" err="1"/>
              <a:t>교학팀</a:t>
            </a:r>
            <a:r>
              <a:rPr lang="ko-KR" altLang="en-US" dirty="0"/>
              <a:t> 검수 과정에서 일부 수정될 수 있습니다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---------------------------------------------------------------------------------------</a:t>
            </a:r>
            <a:r>
              <a:rPr lang="ko-KR" altLang="en-US" dirty="0"/>
              <a:t>행사 설명란</a:t>
            </a:r>
            <a:r>
              <a:rPr lang="en-US" altLang="ko-KR" b="1" dirty="0"/>
              <a:t>---------------------</a:t>
            </a:r>
            <a:r>
              <a:rPr lang="en-US" altLang="ko-KR" dirty="0"/>
              <a:t>-----------------------------</a:t>
            </a:r>
            <a:r>
              <a:rPr lang="en-US" altLang="ko-KR" b="1" dirty="0"/>
              <a:t>-------------------------------------</a:t>
            </a:r>
          </a:p>
          <a:p>
            <a:r>
              <a:rPr lang="ko-KR" altLang="en-US" b="1" i="1" dirty="0"/>
              <a:t>행사 설명은 본 </a:t>
            </a:r>
            <a:r>
              <a:rPr lang="ko-KR" altLang="en-US" b="1" i="1" dirty="0" err="1"/>
              <a:t>작성란에</a:t>
            </a:r>
            <a:r>
              <a:rPr lang="ko-KR" altLang="en-US" b="1" i="1" dirty="0"/>
              <a:t> 자유롭게 입력하여 주시기 바랍니다</a:t>
            </a:r>
            <a:r>
              <a:rPr lang="en-US" altLang="ko-KR" b="1" i="1" dirty="0"/>
              <a:t>. (</a:t>
            </a:r>
            <a:r>
              <a:rPr lang="ko-KR" altLang="en-US" b="1" i="1" dirty="0"/>
              <a:t>입력 전 본 안내 문구는 삭제하여 주시기 바랍니다</a:t>
            </a:r>
            <a:r>
              <a:rPr lang="en-US" altLang="ko-KR" b="1" i="1" dirty="0"/>
              <a:t>.)</a:t>
            </a:r>
            <a:endParaRPr lang="en-US" altLang="ko-KR" b="1" i="1" dirty="0">
              <a:solidFill>
                <a:schemeClr val="bg2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AD8F28-056B-4E03-A508-2A64081EE635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19520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※ </a:t>
            </a:r>
            <a:r>
              <a:rPr lang="ko-KR" altLang="en-US" dirty="0"/>
              <a:t>게시판 업로드 시 썸네일</a:t>
            </a:r>
            <a:r>
              <a:rPr lang="en-US" altLang="ko-KR" dirty="0"/>
              <a:t>(</a:t>
            </a:r>
            <a:r>
              <a:rPr lang="ko-KR" altLang="en-US" dirty="0"/>
              <a:t>이미지</a:t>
            </a:r>
            <a:r>
              <a:rPr lang="en-US" altLang="ko-KR" dirty="0"/>
              <a:t>) </a:t>
            </a:r>
            <a:r>
              <a:rPr lang="ko-KR" altLang="en-US" dirty="0"/>
              <a:t>외에 행사 설명을 추가로 게시하고자 하는 경우</a:t>
            </a:r>
            <a:r>
              <a:rPr lang="en-US" altLang="ko-KR" dirty="0"/>
              <a:t>, </a:t>
            </a:r>
            <a:r>
              <a:rPr lang="ko-KR" altLang="en-US" dirty="0"/>
              <a:t>아래 </a:t>
            </a:r>
            <a:r>
              <a:rPr lang="en-US" altLang="ko-KR" dirty="0"/>
              <a:t>'</a:t>
            </a:r>
            <a:r>
              <a:rPr lang="ko-KR" altLang="en-US" dirty="0"/>
              <a:t>행사 설명란</a:t>
            </a:r>
            <a:r>
              <a:rPr lang="en-US" altLang="ko-KR" dirty="0"/>
              <a:t>'</a:t>
            </a:r>
            <a:r>
              <a:rPr lang="ko-KR" altLang="en-US" dirty="0"/>
              <a:t>에 내용을 자유롭게 작성하여 썸네일</a:t>
            </a:r>
            <a:r>
              <a:rPr lang="en-US" altLang="ko-KR" dirty="0"/>
              <a:t>(PPT)</a:t>
            </a:r>
            <a:r>
              <a:rPr lang="ko-KR" altLang="en-US" dirty="0"/>
              <a:t>과 함께 제</a:t>
            </a:r>
            <a:r>
              <a:rPr lang="en-US" altLang="ko-KR" dirty="0"/>
              <a:t>1</a:t>
            </a:r>
            <a:r>
              <a:rPr lang="ko-KR" altLang="en-US" dirty="0" err="1"/>
              <a:t>교학팀</a:t>
            </a:r>
            <a:r>
              <a:rPr lang="ko-KR" altLang="en-US" dirty="0"/>
              <a:t> 메일</a:t>
            </a:r>
            <a:r>
              <a:rPr lang="en-US" altLang="ko-KR" dirty="0"/>
              <a:t>(</a:t>
            </a:r>
            <a:r>
              <a:rPr lang="en-US" altLang="ko-KR" dirty="0">
                <a:hlinkClick r:id="rId3"/>
              </a:rPr>
              <a:t>college1@sungshin.ac.kr</a:t>
            </a:r>
            <a:r>
              <a:rPr lang="en-US" altLang="ko-KR" dirty="0"/>
              <a:t>)</a:t>
            </a:r>
            <a:r>
              <a:rPr lang="ko-KR" altLang="en-US" dirty="0"/>
              <a:t>로 제출하여 주시기 바랍니다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※ </a:t>
            </a:r>
            <a:r>
              <a:rPr lang="ko-KR" altLang="en-US" dirty="0"/>
              <a:t>제출하신 썸네일</a:t>
            </a:r>
            <a:r>
              <a:rPr lang="en-US" altLang="ko-KR" dirty="0"/>
              <a:t>(</a:t>
            </a:r>
            <a:r>
              <a:rPr lang="ko-KR" altLang="en-US" dirty="0"/>
              <a:t>이미지</a:t>
            </a:r>
            <a:r>
              <a:rPr lang="en-US" altLang="ko-KR" dirty="0"/>
              <a:t>) </a:t>
            </a:r>
            <a:r>
              <a:rPr lang="ko-KR" altLang="en-US" dirty="0"/>
              <a:t>및 행사 설명은 </a:t>
            </a:r>
            <a:r>
              <a:rPr lang="ko-KR" altLang="en-US" dirty="0" err="1"/>
              <a:t>교학팀</a:t>
            </a:r>
            <a:r>
              <a:rPr lang="ko-KR" altLang="en-US" dirty="0"/>
              <a:t> 검수 과정에서 일부 수정될 수 있습니다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---------------------------------------------------------------------------------------</a:t>
            </a:r>
            <a:r>
              <a:rPr lang="ko-KR" altLang="en-US" dirty="0"/>
              <a:t>행사 설명란</a:t>
            </a:r>
            <a:r>
              <a:rPr lang="en-US" altLang="ko-KR" b="1" dirty="0"/>
              <a:t>---------------------</a:t>
            </a:r>
            <a:r>
              <a:rPr lang="en-US" altLang="ko-KR" dirty="0"/>
              <a:t>-----------------------------</a:t>
            </a:r>
            <a:r>
              <a:rPr lang="en-US" altLang="ko-KR" b="1" dirty="0"/>
              <a:t>-------------------------------------</a:t>
            </a:r>
          </a:p>
          <a:p>
            <a:r>
              <a:rPr lang="ko-KR" altLang="en-US" b="1" i="1" dirty="0"/>
              <a:t>행사 설명은 본 </a:t>
            </a:r>
            <a:r>
              <a:rPr lang="ko-KR" altLang="en-US" b="1" i="1" dirty="0" err="1"/>
              <a:t>작성란에</a:t>
            </a:r>
            <a:r>
              <a:rPr lang="ko-KR" altLang="en-US" b="1" i="1" dirty="0"/>
              <a:t> 자유롭게 입력하여 주시기 바랍니다</a:t>
            </a:r>
            <a:r>
              <a:rPr lang="en-US" altLang="ko-KR" b="1" i="1" dirty="0"/>
              <a:t>. (</a:t>
            </a:r>
            <a:r>
              <a:rPr lang="ko-KR" altLang="en-US" b="1" i="1" dirty="0"/>
              <a:t>입력 전 본 안내 문구는 삭제하여 주시기 바랍니다</a:t>
            </a:r>
            <a:r>
              <a:rPr lang="en-US" altLang="ko-KR" b="1" i="1" dirty="0"/>
              <a:t>.)</a:t>
            </a:r>
            <a:endParaRPr lang="en-US" altLang="ko-KR" b="1" i="1" dirty="0">
              <a:solidFill>
                <a:schemeClr val="bg2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AD8F28-056B-4E03-A508-2A64081EE635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3964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237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1B4CA72-CD44-4A6F-6E8E-7FAB6F4E2F7F}"/>
              </a:ext>
            </a:extLst>
          </p:cNvPr>
          <p:cNvSpPr txBox="1"/>
          <p:nvPr/>
        </p:nvSpPr>
        <p:spPr>
          <a:xfrm>
            <a:off x="180975" y="227518"/>
            <a:ext cx="5353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ko-KR" sz="2000" b="1" dirty="0">
                <a:solidFill>
                  <a:schemeClr val="bg1"/>
                </a:solidFill>
                <a:latin typeface="성신여대제목체" panose="02020603020101020101" pitchFamily="18" charset="-127"/>
                <a:ea typeface="성신여대제목체" panose="02020603020101020101" pitchFamily="18" charset="-127"/>
              </a:rPr>
              <a:t>SUNGSHIN </a:t>
            </a:r>
            <a:r>
              <a:rPr lang="ko-KR" altLang="ko-KR" sz="2000" dirty="0">
                <a:solidFill>
                  <a:schemeClr val="bg1"/>
                </a:solidFill>
                <a:latin typeface="성신여대제목체" panose="02020603020101020101" pitchFamily="18" charset="-127"/>
                <a:ea typeface="성신여대제목체" panose="02020603020101020101" pitchFamily="18" charset="-127"/>
              </a:rPr>
              <a:t>UPCOMING</a:t>
            </a:r>
            <a:r>
              <a:rPr lang="ko-KR" altLang="ko-KR" sz="2000" b="1" dirty="0">
                <a:solidFill>
                  <a:schemeClr val="bg1"/>
                </a:solidFill>
                <a:latin typeface="성신여대제목체" panose="02020603020101020101" pitchFamily="18" charset="-127"/>
                <a:ea typeface="성신여대제목체" panose="02020603020101020101" pitchFamily="18" charset="-127"/>
              </a:rPr>
              <a:t> </a:t>
            </a:r>
            <a:r>
              <a:rPr lang="ko-KR" altLang="ko-KR" sz="2000" dirty="0">
                <a:solidFill>
                  <a:schemeClr val="bg1"/>
                </a:solidFill>
                <a:latin typeface="성신여대제목체" panose="02020603020101020101" pitchFamily="18" charset="-127"/>
                <a:ea typeface="성신여대제목체" panose="02020603020101020101" pitchFamily="18" charset="-127"/>
              </a:rPr>
              <a:t>EVENTS</a:t>
            </a:r>
            <a:r>
              <a:rPr lang="ko-KR" altLang="ko-KR" sz="2000" b="1" dirty="0">
                <a:solidFill>
                  <a:schemeClr val="bg1"/>
                </a:solidFill>
                <a:latin typeface="성신여대제목체" panose="02020603020101020101" pitchFamily="18" charset="-127"/>
                <a:ea typeface="성신여대제목체" panose="02020603020101020101" pitchFamily="18" charset="-127"/>
              </a:rPr>
              <a:t> 게시판</a:t>
            </a:r>
            <a:r>
              <a:rPr lang="en-US" altLang="ko-KR" sz="2000" b="1" dirty="0">
                <a:solidFill>
                  <a:schemeClr val="bg1"/>
                </a:solidFill>
                <a:latin typeface="성신여대제목체" panose="02020603020101020101" pitchFamily="18" charset="-127"/>
                <a:ea typeface="성신여대제목체" panose="02020603020101020101" pitchFamily="18" charset="-127"/>
              </a:rPr>
              <a:t> </a:t>
            </a:r>
            <a:r>
              <a:rPr lang="ko-KR" altLang="en-US" sz="2000" b="1" dirty="0">
                <a:solidFill>
                  <a:schemeClr val="bg1"/>
                </a:solidFill>
                <a:latin typeface="성신여대제목체" panose="02020603020101020101" pitchFamily="18" charset="-127"/>
                <a:ea typeface="성신여대제목체" panose="02020603020101020101" pitchFamily="18" charset="-127"/>
              </a:rPr>
              <a:t>안내</a:t>
            </a:r>
            <a:endParaRPr lang="en-US" altLang="ko-KR" sz="2000" b="1" dirty="0">
              <a:solidFill>
                <a:schemeClr val="bg1"/>
              </a:solidFill>
              <a:latin typeface="성신여대제목체" panose="02020603020101020101" pitchFamily="18" charset="-127"/>
              <a:ea typeface="성신여대제목체" panose="02020603020101020101" pitchFamily="18" charset="-127"/>
            </a:endParaRPr>
          </a:p>
        </p:txBody>
      </p:sp>
      <p:grpSp>
        <p:nvGrpSpPr>
          <p:cNvPr id="5" name="Group 2">
            <a:extLst>
              <a:ext uri="{FF2B5EF4-FFF2-40B4-BE49-F238E27FC236}">
                <a16:creationId xmlns:a16="http://schemas.microsoft.com/office/drawing/2014/main" id="{F563709B-E55D-4327-ABA1-C4D25AD2209A}"/>
              </a:ext>
            </a:extLst>
          </p:cNvPr>
          <p:cNvGrpSpPr/>
          <p:nvPr/>
        </p:nvGrpSpPr>
        <p:grpSpPr>
          <a:xfrm>
            <a:off x="456659" y="800100"/>
            <a:ext cx="4801682" cy="4573082"/>
            <a:chOff x="0" y="0"/>
            <a:chExt cx="2529737" cy="2529737"/>
          </a:xfrm>
        </p:grpSpPr>
        <p:sp>
          <p:nvSpPr>
            <p:cNvPr id="6" name="Freeform 3">
              <a:extLst>
                <a:ext uri="{FF2B5EF4-FFF2-40B4-BE49-F238E27FC236}">
                  <a16:creationId xmlns:a16="http://schemas.microsoft.com/office/drawing/2014/main" id="{69A68D49-ED75-0E42-7189-63072885C0B1}"/>
                </a:ext>
              </a:extLst>
            </p:cNvPr>
            <p:cNvSpPr/>
            <p:nvPr/>
          </p:nvSpPr>
          <p:spPr>
            <a:xfrm>
              <a:off x="0" y="0"/>
              <a:ext cx="2529737" cy="2529737"/>
            </a:xfrm>
            <a:custGeom>
              <a:avLst/>
              <a:gdLst/>
              <a:ahLst/>
              <a:cxnLst/>
              <a:rect l="l" t="t" r="r" b="b"/>
              <a:pathLst>
                <a:path w="2529737" h="2529737">
                  <a:moveTo>
                    <a:pt x="0" y="0"/>
                  </a:moveTo>
                  <a:lnTo>
                    <a:pt x="2529737" y="0"/>
                  </a:lnTo>
                  <a:lnTo>
                    <a:pt x="2529737" y="2529737"/>
                  </a:lnTo>
                  <a:lnTo>
                    <a:pt x="0" y="2529737"/>
                  </a:lnTo>
                  <a:close/>
                </a:path>
              </a:pathLst>
            </a:custGeom>
            <a:ln w="104775" cap="sq">
              <a:solidFill>
                <a:srgbClr val="F2F2F2"/>
              </a:solidFill>
              <a:prstDash val="solid"/>
              <a:miter/>
            </a:ln>
          </p:spPr>
          <p:txBody>
            <a:bodyPr/>
            <a:lstStyle/>
            <a:p>
              <a:endParaRPr lang="ko-KR" altLang="en-US" dirty="0"/>
            </a:p>
          </p:txBody>
        </p:sp>
        <p:sp>
          <p:nvSpPr>
            <p:cNvPr id="7" name="TextBox 4">
              <a:extLst>
                <a:ext uri="{FF2B5EF4-FFF2-40B4-BE49-F238E27FC236}">
                  <a16:creationId xmlns:a16="http://schemas.microsoft.com/office/drawing/2014/main" id="{611EA5D1-6BF0-FF34-5AE8-D149566F1915}"/>
                </a:ext>
              </a:extLst>
            </p:cNvPr>
            <p:cNvSpPr txBox="1"/>
            <p:nvPr/>
          </p:nvSpPr>
          <p:spPr>
            <a:xfrm>
              <a:off x="0" y="-19050"/>
              <a:ext cx="2529737" cy="2548787"/>
            </a:xfrm>
            <a:prstGeom prst="rect">
              <a:avLst/>
            </a:prstGeom>
          </p:spPr>
          <p:txBody>
            <a:bodyPr lIns="28222" tIns="28222" rIns="28222" bIns="28222" rtlCol="0" anchor="ctr"/>
            <a:lstStyle/>
            <a:p>
              <a:pPr algn="ctr">
                <a:lnSpc>
                  <a:spcPts val="1477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06C5FA5A-9053-8EAC-EE89-77AB6F8F1BC4}"/>
              </a:ext>
            </a:extLst>
          </p:cNvPr>
          <p:cNvSpPr txBox="1"/>
          <p:nvPr/>
        </p:nvSpPr>
        <p:spPr>
          <a:xfrm>
            <a:off x="571500" y="1028700"/>
            <a:ext cx="464820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1. SUNGSHIN UPCOMING EVENTS </a:t>
            </a:r>
            <a:r>
              <a:rPr lang="ko-KR" altLang="en-US" sz="1500" b="1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게시판이란</a:t>
            </a:r>
            <a:r>
              <a:rPr lang="en-US" altLang="ko-KR" sz="1500" b="1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?</a:t>
            </a:r>
          </a:p>
          <a:p>
            <a:r>
              <a:rPr lang="en-US" altLang="ko-KR" sz="5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 </a:t>
            </a:r>
            <a:br>
              <a:rPr lang="en-US" altLang="ko-KR" sz="11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</a:br>
            <a:r>
              <a:rPr lang="ko-KR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우리 대학 구성원 및 방문객들에게 학내</a:t>
            </a:r>
            <a:r>
              <a:rPr lang="ko-KR" altLang="en-US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의 </a:t>
            </a:r>
            <a:r>
              <a:rPr lang="ko-KR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다양한 행사 정보를 효과적으로 공유하고 홍보</a:t>
            </a:r>
            <a:r>
              <a:rPr lang="ko-KR" altLang="en-US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하기 위해 신설된 성신여자대학교 메인 홈페이지 게시판</a:t>
            </a:r>
            <a:endParaRPr lang="en-US" altLang="ko-KR" sz="1000" dirty="0">
              <a:solidFill>
                <a:schemeClr val="bg1"/>
              </a:solidFill>
              <a:latin typeface="성신여대본문체" panose="02020603020101020101" pitchFamily="18" charset="-127"/>
              <a:ea typeface="성신여대본문체" panose="02020603020101020101" pitchFamily="18" charset="-127"/>
            </a:endParaRPr>
          </a:p>
          <a:p>
            <a:r>
              <a:rPr lang="en-US" altLang="ko-KR" sz="5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  </a:t>
            </a:r>
          </a:p>
          <a:p>
            <a:r>
              <a:rPr lang="en-US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-</a:t>
            </a:r>
            <a:r>
              <a:rPr lang="ko-KR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 게시판 명칭:  SUNGSHIN UPCOMING EVENTS</a:t>
            </a:r>
            <a:br>
              <a:rPr lang="ko-KR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</a:br>
            <a:r>
              <a:rPr lang="en-US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-</a:t>
            </a:r>
            <a:r>
              <a:rPr lang="ko-KR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 </a:t>
            </a:r>
            <a:r>
              <a:rPr lang="ko-KR" altLang="en-US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게시판 </a:t>
            </a:r>
            <a:r>
              <a:rPr lang="ko-KR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위치: 대학 메인 홈페이지 대문 영역(SUNGSHIN FOCUS 하단)</a:t>
            </a:r>
            <a:endParaRPr lang="en-US" altLang="ko-KR" sz="1000" dirty="0">
              <a:solidFill>
                <a:schemeClr val="bg1"/>
              </a:solidFill>
              <a:latin typeface="성신여대본문체" panose="02020603020101020101" pitchFamily="18" charset="-127"/>
              <a:ea typeface="성신여대본문체" panose="02020603020101020101" pitchFamily="18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8E2813-42FC-5E14-F817-9514B731C164}"/>
              </a:ext>
            </a:extLst>
          </p:cNvPr>
          <p:cNvSpPr txBox="1"/>
          <p:nvPr/>
        </p:nvSpPr>
        <p:spPr>
          <a:xfrm>
            <a:off x="571500" y="2347436"/>
            <a:ext cx="4572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2. </a:t>
            </a:r>
            <a:r>
              <a:rPr lang="ko-KR" altLang="en-US" sz="1500" b="1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게시판 업로드 권장 행사</a:t>
            </a:r>
            <a:r>
              <a:rPr lang="en-US" altLang="ko-KR" sz="5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 </a:t>
            </a:r>
            <a:br>
              <a:rPr lang="en-US" altLang="ko-KR" sz="11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</a:br>
            <a:r>
              <a:rPr lang="en-US" altLang="ko-KR" sz="7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 </a:t>
            </a:r>
            <a:br>
              <a:rPr lang="en-US" altLang="ko-KR" sz="14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</a:br>
            <a:r>
              <a:rPr lang="en-US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- </a:t>
            </a:r>
            <a:r>
              <a:rPr lang="ko-KR" altLang="en-US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학과 행사 중 </a:t>
            </a:r>
            <a:r>
              <a:rPr lang="ko-KR" altLang="en-US" sz="1000" dirty="0" err="1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학슬제</a:t>
            </a:r>
            <a:r>
              <a:rPr lang="en-US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, </a:t>
            </a:r>
            <a:r>
              <a:rPr lang="ko-KR" altLang="en-US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특강</a:t>
            </a:r>
            <a:r>
              <a:rPr lang="en-US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, </a:t>
            </a:r>
            <a:r>
              <a:rPr lang="ko-KR" altLang="en-US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설명회</a:t>
            </a:r>
            <a:r>
              <a:rPr lang="en-US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, </a:t>
            </a:r>
            <a:r>
              <a:rPr lang="ko-KR" altLang="en-US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전시회 등</a:t>
            </a:r>
            <a:r>
              <a:rPr lang="en-US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 </a:t>
            </a:r>
            <a:r>
              <a:rPr lang="ko-KR" altLang="en-US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학과 이미지 제고와 홍보에</a:t>
            </a:r>
            <a:endParaRPr lang="en-US" altLang="ko-KR" sz="1000" dirty="0">
              <a:solidFill>
                <a:schemeClr val="bg1"/>
              </a:solidFill>
              <a:latin typeface="성신여대본문체" panose="02020603020101020101" pitchFamily="18" charset="-127"/>
              <a:ea typeface="성신여대본문체" panose="02020603020101020101" pitchFamily="18" charset="-127"/>
            </a:endParaRPr>
          </a:p>
          <a:p>
            <a:r>
              <a:rPr lang="en-US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  </a:t>
            </a:r>
            <a:r>
              <a:rPr lang="ko-KR" altLang="en-US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필요한 행사 권장</a:t>
            </a:r>
            <a:endParaRPr lang="en-US" altLang="ko-KR" sz="1000" dirty="0">
              <a:solidFill>
                <a:schemeClr val="bg1"/>
              </a:solidFill>
              <a:latin typeface="성신여대본문체" panose="02020603020101020101" pitchFamily="18" charset="-127"/>
              <a:ea typeface="성신여대본문체" panose="02020603020101020101" pitchFamily="18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3399F57-C9B6-E476-F5AE-21219580ED23}"/>
              </a:ext>
            </a:extLst>
          </p:cNvPr>
          <p:cNvSpPr txBox="1"/>
          <p:nvPr/>
        </p:nvSpPr>
        <p:spPr>
          <a:xfrm>
            <a:off x="571499" y="3359140"/>
            <a:ext cx="4962525" cy="1708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500" b="1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3. </a:t>
            </a:r>
            <a:r>
              <a:rPr lang="ko-KR" altLang="en-US" sz="1500" b="1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게시판 업로드용 서류</a:t>
            </a:r>
            <a:r>
              <a:rPr lang="en-US" altLang="ko-KR" sz="1500" b="1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 </a:t>
            </a:r>
            <a:r>
              <a:rPr lang="ko-KR" altLang="en-US" sz="1500" b="1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제출 방법</a:t>
            </a:r>
            <a:r>
              <a:rPr lang="en-US" altLang="ko-KR" sz="5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 </a:t>
            </a:r>
            <a:br>
              <a:rPr lang="en-US" altLang="ko-KR" sz="11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</a:br>
            <a:r>
              <a:rPr lang="en-US" altLang="ko-KR" sz="5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   </a:t>
            </a:r>
            <a:br>
              <a:rPr lang="en-US" altLang="ko-KR" sz="11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</a:br>
            <a:r>
              <a:rPr lang="en-US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- </a:t>
            </a:r>
            <a:r>
              <a:rPr lang="ko-KR" altLang="en-US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본 </a:t>
            </a:r>
            <a:r>
              <a:rPr lang="en-US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PPT</a:t>
            </a:r>
            <a:r>
              <a:rPr lang="ko-KR" altLang="en-US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 </a:t>
            </a:r>
            <a:r>
              <a:rPr lang="en-US" altLang="ko-KR" sz="1000" u="sng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6</a:t>
            </a:r>
            <a:r>
              <a:rPr lang="ko-KR" altLang="en-US" sz="1000" u="sng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페이지</a:t>
            </a:r>
            <a:r>
              <a:rPr lang="en-US" altLang="ko-KR" sz="1000" u="sng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(</a:t>
            </a:r>
            <a:r>
              <a:rPr lang="ko-KR" altLang="en-US" sz="1000" u="sng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기본양식</a:t>
            </a:r>
            <a:r>
              <a:rPr lang="en-US" altLang="ko-KR" sz="1000" u="sng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) </a:t>
            </a:r>
            <a:r>
              <a:rPr lang="ko-KR" altLang="en-US" sz="1000" u="sng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또는 </a:t>
            </a:r>
            <a:r>
              <a:rPr lang="en-US" altLang="ko-KR" sz="1000" u="sng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7</a:t>
            </a:r>
            <a:r>
              <a:rPr lang="ko-KR" altLang="en-US" sz="1000" u="sng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페이지</a:t>
            </a:r>
            <a:r>
              <a:rPr lang="en-US" altLang="ko-KR" sz="1000" u="sng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(</a:t>
            </a:r>
            <a:r>
              <a:rPr lang="ko-KR" altLang="en-US" sz="1000" u="sng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자유양식</a:t>
            </a:r>
            <a:r>
              <a:rPr lang="en-US" altLang="ko-KR" sz="1000" u="sng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) </a:t>
            </a:r>
            <a:r>
              <a:rPr lang="ko-KR" altLang="en-US" sz="1000" u="sng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중 </a:t>
            </a:r>
            <a:r>
              <a:rPr lang="ko-KR" altLang="en-US" sz="1000" u="sng" dirty="0" err="1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택</a:t>
            </a:r>
            <a:r>
              <a:rPr lang="en-US" altLang="ko-KR" sz="1000" u="sng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1</a:t>
            </a:r>
            <a:r>
              <a:rPr lang="ko-KR" altLang="en-US" sz="1000" u="sng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하여 수정</a:t>
            </a:r>
            <a:r>
              <a:rPr lang="ko-KR" altLang="en-US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 후 </a:t>
            </a:r>
            <a:endParaRPr lang="en-US" altLang="ko-KR" sz="1000" dirty="0">
              <a:solidFill>
                <a:schemeClr val="bg1"/>
              </a:solidFill>
              <a:latin typeface="성신여대본문체" panose="02020603020101020101" pitchFamily="18" charset="-127"/>
              <a:ea typeface="성신여대본문체" panose="02020603020101020101" pitchFamily="18" charset="-127"/>
            </a:endParaRPr>
          </a:p>
          <a:p>
            <a:r>
              <a:rPr lang="ko-KR" altLang="en-US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  행사신청서류와 함께 제</a:t>
            </a:r>
            <a:r>
              <a:rPr lang="en-US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1</a:t>
            </a:r>
            <a:r>
              <a:rPr lang="ko-KR" altLang="en-US" sz="1000" dirty="0" err="1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교학팀</a:t>
            </a:r>
            <a:r>
              <a:rPr lang="ko-KR" altLang="en-US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 이메일로 제출</a:t>
            </a:r>
            <a:endParaRPr lang="en-US" altLang="ko-KR" sz="1000" dirty="0">
              <a:solidFill>
                <a:schemeClr val="bg1"/>
              </a:solidFill>
              <a:latin typeface="성신여대본문체" panose="02020603020101020101" pitchFamily="18" charset="-127"/>
              <a:ea typeface="성신여대본문체" panose="02020603020101020101" pitchFamily="18" charset="-127"/>
            </a:endParaRPr>
          </a:p>
          <a:p>
            <a:r>
              <a:rPr lang="en-US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  </a:t>
            </a:r>
            <a:r>
              <a:rPr lang="ko-KR" altLang="en-US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*썸네일</a:t>
            </a:r>
            <a:r>
              <a:rPr lang="en-US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(</a:t>
            </a:r>
            <a:r>
              <a:rPr lang="ko-KR" altLang="en-US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이미지</a:t>
            </a:r>
            <a:r>
              <a:rPr lang="en-US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) </a:t>
            </a:r>
            <a:r>
              <a:rPr lang="ko-KR" altLang="en-US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권장 규격</a:t>
            </a:r>
            <a:r>
              <a:rPr lang="en-US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: 600x600 </a:t>
            </a:r>
            <a:r>
              <a:rPr lang="ko-KR" altLang="en-US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픽셀 </a:t>
            </a:r>
            <a:r>
              <a:rPr lang="en-US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(</a:t>
            </a:r>
            <a:r>
              <a:rPr lang="ko-KR" altLang="en-US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정사각형 비율</a:t>
            </a:r>
            <a:r>
              <a:rPr lang="en-US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)</a:t>
            </a:r>
          </a:p>
          <a:p>
            <a:r>
              <a:rPr lang="en-US" altLang="ko-KR" sz="5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  </a:t>
            </a:r>
          </a:p>
          <a:p>
            <a:r>
              <a:rPr lang="en-US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 - </a:t>
            </a:r>
            <a:r>
              <a:rPr lang="ko-KR" altLang="en-US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서류제출 시 유의사항</a:t>
            </a:r>
            <a:endParaRPr lang="en-US" altLang="ko-KR" sz="1000" dirty="0">
              <a:solidFill>
                <a:schemeClr val="bg1"/>
              </a:solidFill>
              <a:latin typeface="성신여대본문체" panose="02020603020101020101" pitchFamily="18" charset="-127"/>
              <a:ea typeface="성신여대본문체" panose="02020603020101020101" pitchFamily="18" charset="-127"/>
            </a:endParaRPr>
          </a:p>
          <a:p>
            <a:r>
              <a:rPr lang="en-US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  1) </a:t>
            </a:r>
            <a:r>
              <a:rPr lang="ko-KR" altLang="en-US" sz="1000" u="sng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썸네일</a:t>
            </a:r>
            <a:r>
              <a:rPr lang="en-US" altLang="ko-KR" sz="1000" u="sng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(</a:t>
            </a:r>
            <a:r>
              <a:rPr lang="ko-KR" altLang="en-US" sz="1000" u="sng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이미지</a:t>
            </a:r>
            <a:r>
              <a:rPr lang="en-US" altLang="ko-KR" sz="1000" u="sng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)</a:t>
            </a:r>
            <a:r>
              <a:rPr lang="ko-KR" altLang="en-US" sz="1000" u="sng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은 상기 권장 규격에 맞춘 본 </a:t>
            </a:r>
            <a:r>
              <a:rPr lang="en-US" altLang="ko-KR" sz="1000" u="sng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PPT 6-7</a:t>
            </a:r>
            <a:r>
              <a:rPr lang="ko-KR" altLang="en-US" sz="1000" u="sng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페이지 활용하여 제출</a:t>
            </a:r>
            <a:endParaRPr lang="en-US" altLang="ko-KR" sz="1000" u="sng" dirty="0">
              <a:solidFill>
                <a:schemeClr val="bg1"/>
              </a:solidFill>
              <a:latin typeface="성신여대본문체" panose="02020603020101020101" pitchFamily="18" charset="-127"/>
              <a:ea typeface="성신여대본문체" panose="02020603020101020101" pitchFamily="18" charset="-127"/>
            </a:endParaRPr>
          </a:p>
          <a:p>
            <a:r>
              <a:rPr lang="en-US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  2) </a:t>
            </a:r>
            <a:r>
              <a:rPr lang="ko-KR" altLang="en-US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게시판 업로드 시 행사 부가설명을 추가로 게시하고자 하는 경우</a:t>
            </a:r>
            <a:endParaRPr lang="en-US" altLang="ko-KR" sz="1000" dirty="0">
              <a:solidFill>
                <a:schemeClr val="bg1"/>
              </a:solidFill>
              <a:latin typeface="성신여대본문체" panose="02020603020101020101" pitchFamily="18" charset="-127"/>
              <a:ea typeface="성신여대본문체" panose="02020603020101020101" pitchFamily="18" charset="-127"/>
            </a:endParaRPr>
          </a:p>
          <a:p>
            <a:r>
              <a:rPr lang="en-US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     </a:t>
            </a:r>
            <a:r>
              <a:rPr lang="ko-KR" altLang="en-US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본 </a:t>
            </a:r>
            <a:r>
              <a:rPr lang="en-US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PPT 6-7</a:t>
            </a:r>
            <a:r>
              <a:rPr lang="ko-KR" altLang="en-US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페이지의 슬라이드 노트</a:t>
            </a:r>
            <a:r>
              <a:rPr lang="en-US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 ＇</a:t>
            </a:r>
            <a:r>
              <a:rPr lang="ko-KR" altLang="en-US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행사 설명란</a:t>
            </a:r>
            <a:r>
              <a:rPr lang="en-US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＇</a:t>
            </a:r>
            <a:r>
              <a:rPr lang="ko-KR" altLang="en-US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에 기재하여 제출</a:t>
            </a:r>
            <a:endParaRPr lang="en-US" altLang="ko-KR" sz="1000" dirty="0">
              <a:solidFill>
                <a:schemeClr val="bg1"/>
              </a:solidFill>
              <a:latin typeface="성신여대본문체" panose="02020603020101020101" pitchFamily="18" charset="-127"/>
              <a:ea typeface="성신여대본문체" panose="02020603020101020101" pitchFamily="18" charset="-127"/>
            </a:endParaRPr>
          </a:p>
          <a:p>
            <a:r>
              <a:rPr lang="en-US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     </a:t>
            </a:r>
            <a:r>
              <a:rPr lang="ko-KR" altLang="en-US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*썸네일</a:t>
            </a:r>
            <a:r>
              <a:rPr lang="en-US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(</a:t>
            </a:r>
            <a:r>
              <a:rPr lang="ko-KR" altLang="en-US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이미지</a:t>
            </a:r>
            <a:r>
              <a:rPr lang="en-US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)</a:t>
            </a:r>
            <a:r>
              <a:rPr lang="ko-KR" altLang="en-US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 및 부가설명은 </a:t>
            </a:r>
            <a:r>
              <a:rPr lang="ko-KR" altLang="en-US" sz="1000" dirty="0" err="1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교학팀</a:t>
            </a:r>
            <a:r>
              <a:rPr lang="ko-KR" altLang="en-US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 검수 후 일부 변경될 수 있습니다</a:t>
            </a:r>
            <a:r>
              <a:rPr lang="en-US" altLang="ko-KR" sz="1000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.</a:t>
            </a:r>
            <a:endParaRPr lang="ko-KR" altLang="en-US" sz="1000" dirty="0">
              <a:solidFill>
                <a:schemeClr val="bg1"/>
              </a:solidFill>
              <a:latin typeface="성신여대본문체" panose="02020603020101020101" pitchFamily="18" charset="-127"/>
              <a:ea typeface="성신여대본문체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791769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237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10BC7A-F6D4-7028-4C62-45ED69B577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2FD6605-6E94-EBA1-1792-35942405675F}"/>
              </a:ext>
            </a:extLst>
          </p:cNvPr>
          <p:cNvSpPr txBox="1"/>
          <p:nvPr/>
        </p:nvSpPr>
        <p:spPr>
          <a:xfrm>
            <a:off x="180975" y="227518"/>
            <a:ext cx="5353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ko-KR" sz="2000" b="1" dirty="0">
                <a:solidFill>
                  <a:schemeClr val="bg1"/>
                </a:solidFill>
                <a:latin typeface="성신여대제목체" panose="02020603020101020101" pitchFamily="18" charset="-127"/>
                <a:ea typeface="성신여대제목체" panose="02020603020101020101" pitchFamily="18" charset="-127"/>
              </a:rPr>
              <a:t>SUNGSHIN </a:t>
            </a:r>
            <a:r>
              <a:rPr lang="ko-KR" altLang="ko-KR" sz="2000" dirty="0">
                <a:solidFill>
                  <a:schemeClr val="bg1"/>
                </a:solidFill>
                <a:latin typeface="성신여대제목체" panose="02020603020101020101" pitchFamily="18" charset="-127"/>
                <a:ea typeface="성신여대제목체" panose="02020603020101020101" pitchFamily="18" charset="-127"/>
              </a:rPr>
              <a:t>UPCOMING</a:t>
            </a:r>
            <a:r>
              <a:rPr lang="ko-KR" altLang="ko-KR" sz="2000" b="1" dirty="0">
                <a:solidFill>
                  <a:schemeClr val="bg1"/>
                </a:solidFill>
                <a:latin typeface="성신여대제목체" panose="02020603020101020101" pitchFamily="18" charset="-127"/>
                <a:ea typeface="성신여대제목체" panose="02020603020101020101" pitchFamily="18" charset="-127"/>
              </a:rPr>
              <a:t> </a:t>
            </a:r>
            <a:r>
              <a:rPr lang="ko-KR" altLang="ko-KR" sz="2000" dirty="0">
                <a:solidFill>
                  <a:schemeClr val="bg1"/>
                </a:solidFill>
                <a:latin typeface="성신여대제목체" panose="02020603020101020101" pitchFamily="18" charset="-127"/>
                <a:ea typeface="성신여대제목체" panose="02020603020101020101" pitchFamily="18" charset="-127"/>
              </a:rPr>
              <a:t>EVENTS</a:t>
            </a:r>
            <a:r>
              <a:rPr lang="ko-KR" altLang="ko-KR" sz="2000" b="1" dirty="0">
                <a:solidFill>
                  <a:schemeClr val="bg1"/>
                </a:solidFill>
                <a:latin typeface="성신여대제목체" panose="02020603020101020101" pitchFamily="18" charset="-127"/>
                <a:ea typeface="성신여대제목체" panose="02020603020101020101" pitchFamily="18" charset="-127"/>
              </a:rPr>
              <a:t> 게시판</a:t>
            </a:r>
            <a:r>
              <a:rPr lang="en-US" altLang="ko-KR" sz="2000" b="1" dirty="0">
                <a:solidFill>
                  <a:schemeClr val="bg1"/>
                </a:solidFill>
                <a:latin typeface="성신여대제목체" panose="02020603020101020101" pitchFamily="18" charset="-127"/>
                <a:ea typeface="성신여대제목체" panose="02020603020101020101" pitchFamily="18" charset="-127"/>
              </a:rPr>
              <a:t> </a:t>
            </a:r>
            <a:r>
              <a:rPr lang="ko-KR" altLang="en-US" sz="2000" b="1" dirty="0">
                <a:solidFill>
                  <a:schemeClr val="bg1"/>
                </a:solidFill>
                <a:latin typeface="성신여대제목체" panose="02020603020101020101" pitchFamily="18" charset="-127"/>
                <a:ea typeface="성신여대제목체" panose="02020603020101020101" pitchFamily="18" charset="-127"/>
              </a:rPr>
              <a:t>안내</a:t>
            </a:r>
            <a:endParaRPr lang="en-US" altLang="ko-KR" sz="2000" b="1" dirty="0">
              <a:solidFill>
                <a:schemeClr val="bg1"/>
              </a:solidFill>
              <a:latin typeface="성신여대제목체" panose="02020603020101020101" pitchFamily="18" charset="-127"/>
              <a:ea typeface="성신여대제목체" panose="02020603020101020101" pitchFamily="18" charset="-127"/>
            </a:endParaRPr>
          </a:p>
        </p:txBody>
      </p:sp>
      <p:grpSp>
        <p:nvGrpSpPr>
          <p:cNvPr id="5" name="Group 2">
            <a:extLst>
              <a:ext uri="{FF2B5EF4-FFF2-40B4-BE49-F238E27FC236}">
                <a16:creationId xmlns:a16="http://schemas.microsoft.com/office/drawing/2014/main" id="{4F3DE404-3234-B5B2-31E5-55136E1B34F1}"/>
              </a:ext>
            </a:extLst>
          </p:cNvPr>
          <p:cNvGrpSpPr/>
          <p:nvPr/>
        </p:nvGrpSpPr>
        <p:grpSpPr>
          <a:xfrm>
            <a:off x="456659" y="800100"/>
            <a:ext cx="4801682" cy="4573082"/>
            <a:chOff x="0" y="0"/>
            <a:chExt cx="2529737" cy="2529737"/>
          </a:xfrm>
        </p:grpSpPr>
        <p:sp>
          <p:nvSpPr>
            <p:cNvPr id="6" name="Freeform 3">
              <a:extLst>
                <a:ext uri="{FF2B5EF4-FFF2-40B4-BE49-F238E27FC236}">
                  <a16:creationId xmlns:a16="http://schemas.microsoft.com/office/drawing/2014/main" id="{62646932-1B9E-E326-1C61-7AA0842E0B65}"/>
                </a:ext>
              </a:extLst>
            </p:cNvPr>
            <p:cNvSpPr/>
            <p:nvPr/>
          </p:nvSpPr>
          <p:spPr>
            <a:xfrm>
              <a:off x="0" y="0"/>
              <a:ext cx="2529737" cy="2529737"/>
            </a:xfrm>
            <a:custGeom>
              <a:avLst/>
              <a:gdLst/>
              <a:ahLst/>
              <a:cxnLst/>
              <a:rect l="l" t="t" r="r" b="b"/>
              <a:pathLst>
                <a:path w="2529737" h="2529737">
                  <a:moveTo>
                    <a:pt x="0" y="0"/>
                  </a:moveTo>
                  <a:lnTo>
                    <a:pt x="2529737" y="0"/>
                  </a:lnTo>
                  <a:lnTo>
                    <a:pt x="2529737" y="2529737"/>
                  </a:lnTo>
                  <a:lnTo>
                    <a:pt x="0" y="2529737"/>
                  </a:lnTo>
                  <a:close/>
                </a:path>
              </a:pathLst>
            </a:custGeom>
            <a:ln w="104775" cap="sq">
              <a:solidFill>
                <a:srgbClr val="F2F2F2"/>
              </a:solidFill>
              <a:prstDash val="solid"/>
              <a:miter/>
            </a:ln>
          </p:spPr>
          <p:txBody>
            <a:bodyPr/>
            <a:lstStyle/>
            <a:p>
              <a:endParaRPr lang="ko-KR" altLang="en-US" dirty="0"/>
            </a:p>
          </p:txBody>
        </p:sp>
        <p:sp>
          <p:nvSpPr>
            <p:cNvPr id="7" name="TextBox 4">
              <a:extLst>
                <a:ext uri="{FF2B5EF4-FFF2-40B4-BE49-F238E27FC236}">
                  <a16:creationId xmlns:a16="http://schemas.microsoft.com/office/drawing/2014/main" id="{83F4D6D4-C0E0-A7D9-F7FB-26BE8AE9F1B3}"/>
                </a:ext>
              </a:extLst>
            </p:cNvPr>
            <p:cNvSpPr txBox="1"/>
            <p:nvPr/>
          </p:nvSpPr>
          <p:spPr>
            <a:xfrm>
              <a:off x="0" y="-19050"/>
              <a:ext cx="2529737" cy="2548787"/>
            </a:xfrm>
            <a:prstGeom prst="rect">
              <a:avLst/>
            </a:prstGeom>
          </p:spPr>
          <p:txBody>
            <a:bodyPr lIns="28222" tIns="28222" rIns="28222" bIns="28222" rtlCol="0" anchor="ctr"/>
            <a:lstStyle/>
            <a:p>
              <a:pPr algn="ctr">
                <a:lnSpc>
                  <a:spcPts val="1477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39363D1F-BEFE-9374-BBE6-09665A530C5E}"/>
              </a:ext>
            </a:extLst>
          </p:cNvPr>
          <p:cNvSpPr txBox="1"/>
          <p:nvPr/>
        </p:nvSpPr>
        <p:spPr>
          <a:xfrm>
            <a:off x="647699" y="1028700"/>
            <a:ext cx="461064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4. </a:t>
            </a:r>
            <a:r>
              <a:rPr lang="ko-KR" altLang="en-US" sz="1500" b="1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게시판 업로드 예시</a:t>
            </a:r>
            <a:r>
              <a:rPr lang="en-US" altLang="ko-KR" sz="1100" b="1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 (</a:t>
            </a:r>
            <a:r>
              <a:rPr lang="ko-KR" altLang="en-US" sz="1100" b="1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대학 홈페이지 화면</a:t>
            </a:r>
            <a:r>
              <a:rPr lang="en-US" altLang="ko-KR" sz="1100" b="1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_</a:t>
            </a:r>
            <a:r>
              <a:rPr lang="ko-KR" altLang="en-US" sz="1100" b="1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썸네일</a:t>
            </a:r>
            <a:r>
              <a:rPr lang="en-US" altLang="ko-KR" sz="1100" b="1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)</a:t>
            </a:r>
            <a:endParaRPr lang="en-US" altLang="ko-KR" sz="1100" dirty="0">
              <a:solidFill>
                <a:schemeClr val="bg1"/>
              </a:solidFill>
              <a:latin typeface="성신여대본문체" panose="02020603020101020101" pitchFamily="18" charset="-127"/>
              <a:ea typeface="성신여대본문체" panose="02020603020101020101" pitchFamily="18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943F50AD-FCC5-8E82-5E81-D515B03F04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872" y="1506351"/>
            <a:ext cx="4083256" cy="3553738"/>
          </a:xfrm>
          <a:prstGeom prst="rect">
            <a:avLst/>
          </a:prstGeom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FE875CC5-AB99-4CB2-ADD5-FA7AFAFBA252}"/>
              </a:ext>
            </a:extLst>
          </p:cNvPr>
          <p:cNvSpPr/>
          <p:nvPr/>
        </p:nvSpPr>
        <p:spPr>
          <a:xfrm>
            <a:off x="755444" y="3635171"/>
            <a:ext cx="4235656" cy="1459355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15684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237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2077DA3-9617-AE22-EB3C-95EC1769A6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60EFBA7-2E60-C7CE-86DE-CC85C990CCDF}"/>
              </a:ext>
            </a:extLst>
          </p:cNvPr>
          <p:cNvSpPr txBox="1"/>
          <p:nvPr/>
        </p:nvSpPr>
        <p:spPr>
          <a:xfrm>
            <a:off x="180975" y="227518"/>
            <a:ext cx="5353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ko-KR" sz="2000" b="1" dirty="0">
                <a:solidFill>
                  <a:schemeClr val="bg1"/>
                </a:solidFill>
                <a:latin typeface="성신여대제목체" panose="02020603020101020101" pitchFamily="18" charset="-127"/>
                <a:ea typeface="성신여대제목체" panose="02020603020101020101" pitchFamily="18" charset="-127"/>
              </a:rPr>
              <a:t>SUNGSHIN </a:t>
            </a:r>
            <a:r>
              <a:rPr lang="ko-KR" altLang="ko-KR" sz="2000" dirty="0">
                <a:solidFill>
                  <a:schemeClr val="bg1"/>
                </a:solidFill>
                <a:latin typeface="성신여대제목체" panose="02020603020101020101" pitchFamily="18" charset="-127"/>
                <a:ea typeface="성신여대제목체" panose="02020603020101020101" pitchFamily="18" charset="-127"/>
              </a:rPr>
              <a:t>UPCOMING</a:t>
            </a:r>
            <a:r>
              <a:rPr lang="ko-KR" altLang="ko-KR" sz="2000" b="1" dirty="0">
                <a:solidFill>
                  <a:schemeClr val="bg1"/>
                </a:solidFill>
                <a:latin typeface="성신여대제목체" panose="02020603020101020101" pitchFamily="18" charset="-127"/>
                <a:ea typeface="성신여대제목체" panose="02020603020101020101" pitchFamily="18" charset="-127"/>
              </a:rPr>
              <a:t> </a:t>
            </a:r>
            <a:r>
              <a:rPr lang="ko-KR" altLang="ko-KR" sz="2000" dirty="0">
                <a:solidFill>
                  <a:schemeClr val="bg1"/>
                </a:solidFill>
                <a:latin typeface="성신여대제목체" panose="02020603020101020101" pitchFamily="18" charset="-127"/>
                <a:ea typeface="성신여대제목체" panose="02020603020101020101" pitchFamily="18" charset="-127"/>
              </a:rPr>
              <a:t>EVENTS</a:t>
            </a:r>
            <a:r>
              <a:rPr lang="ko-KR" altLang="ko-KR" sz="2000" b="1" dirty="0">
                <a:solidFill>
                  <a:schemeClr val="bg1"/>
                </a:solidFill>
                <a:latin typeface="성신여대제목체" panose="02020603020101020101" pitchFamily="18" charset="-127"/>
                <a:ea typeface="성신여대제목체" panose="02020603020101020101" pitchFamily="18" charset="-127"/>
              </a:rPr>
              <a:t> 게시판</a:t>
            </a:r>
            <a:r>
              <a:rPr lang="en-US" altLang="ko-KR" sz="2000" b="1" dirty="0">
                <a:solidFill>
                  <a:schemeClr val="bg1"/>
                </a:solidFill>
                <a:latin typeface="성신여대제목체" panose="02020603020101020101" pitchFamily="18" charset="-127"/>
                <a:ea typeface="성신여대제목체" panose="02020603020101020101" pitchFamily="18" charset="-127"/>
              </a:rPr>
              <a:t> </a:t>
            </a:r>
            <a:r>
              <a:rPr lang="ko-KR" altLang="en-US" sz="2000" b="1" dirty="0">
                <a:solidFill>
                  <a:schemeClr val="bg1"/>
                </a:solidFill>
                <a:latin typeface="성신여대제목체" panose="02020603020101020101" pitchFamily="18" charset="-127"/>
                <a:ea typeface="성신여대제목체" panose="02020603020101020101" pitchFamily="18" charset="-127"/>
              </a:rPr>
              <a:t>안내</a:t>
            </a:r>
            <a:endParaRPr lang="en-US" altLang="ko-KR" sz="2000" b="1" dirty="0">
              <a:solidFill>
                <a:schemeClr val="bg1"/>
              </a:solidFill>
              <a:latin typeface="성신여대제목체" panose="02020603020101020101" pitchFamily="18" charset="-127"/>
              <a:ea typeface="성신여대제목체" panose="02020603020101020101" pitchFamily="18" charset="-127"/>
            </a:endParaRPr>
          </a:p>
        </p:txBody>
      </p:sp>
      <p:grpSp>
        <p:nvGrpSpPr>
          <p:cNvPr id="5" name="Group 2">
            <a:extLst>
              <a:ext uri="{FF2B5EF4-FFF2-40B4-BE49-F238E27FC236}">
                <a16:creationId xmlns:a16="http://schemas.microsoft.com/office/drawing/2014/main" id="{18E97A43-CEE8-AF0C-DE92-42D3569AAFF2}"/>
              </a:ext>
            </a:extLst>
          </p:cNvPr>
          <p:cNvGrpSpPr/>
          <p:nvPr/>
        </p:nvGrpSpPr>
        <p:grpSpPr>
          <a:xfrm>
            <a:off x="456659" y="800100"/>
            <a:ext cx="4801682" cy="4573082"/>
            <a:chOff x="0" y="0"/>
            <a:chExt cx="2529737" cy="2529737"/>
          </a:xfrm>
        </p:grpSpPr>
        <p:sp>
          <p:nvSpPr>
            <p:cNvPr id="6" name="Freeform 3">
              <a:extLst>
                <a:ext uri="{FF2B5EF4-FFF2-40B4-BE49-F238E27FC236}">
                  <a16:creationId xmlns:a16="http://schemas.microsoft.com/office/drawing/2014/main" id="{AF4306DE-D770-D8D3-D1F3-19ED4E32F9BE}"/>
                </a:ext>
              </a:extLst>
            </p:cNvPr>
            <p:cNvSpPr/>
            <p:nvPr/>
          </p:nvSpPr>
          <p:spPr>
            <a:xfrm>
              <a:off x="0" y="0"/>
              <a:ext cx="2529737" cy="2529737"/>
            </a:xfrm>
            <a:custGeom>
              <a:avLst/>
              <a:gdLst/>
              <a:ahLst/>
              <a:cxnLst/>
              <a:rect l="l" t="t" r="r" b="b"/>
              <a:pathLst>
                <a:path w="2529737" h="2529737">
                  <a:moveTo>
                    <a:pt x="0" y="0"/>
                  </a:moveTo>
                  <a:lnTo>
                    <a:pt x="2529737" y="0"/>
                  </a:lnTo>
                  <a:lnTo>
                    <a:pt x="2529737" y="2529737"/>
                  </a:lnTo>
                  <a:lnTo>
                    <a:pt x="0" y="2529737"/>
                  </a:lnTo>
                  <a:close/>
                </a:path>
              </a:pathLst>
            </a:custGeom>
            <a:ln w="104775" cap="sq">
              <a:solidFill>
                <a:srgbClr val="F2F2F2"/>
              </a:solidFill>
              <a:prstDash val="solid"/>
              <a:miter/>
            </a:ln>
          </p:spPr>
          <p:txBody>
            <a:bodyPr/>
            <a:lstStyle/>
            <a:p>
              <a:endParaRPr lang="ko-KR" altLang="en-US" dirty="0"/>
            </a:p>
          </p:txBody>
        </p:sp>
        <p:sp>
          <p:nvSpPr>
            <p:cNvPr id="7" name="TextBox 4">
              <a:extLst>
                <a:ext uri="{FF2B5EF4-FFF2-40B4-BE49-F238E27FC236}">
                  <a16:creationId xmlns:a16="http://schemas.microsoft.com/office/drawing/2014/main" id="{21E65508-B9CD-2450-0CEE-3C8BDB249704}"/>
                </a:ext>
              </a:extLst>
            </p:cNvPr>
            <p:cNvSpPr txBox="1"/>
            <p:nvPr/>
          </p:nvSpPr>
          <p:spPr>
            <a:xfrm>
              <a:off x="0" y="-19050"/>
              <a:ext cx="2529737" cy="2548787"/>
            </a:xfrm>
            <a:prstGeom prst="rect">
              <a:avLst/>
            </a:prstGeom>
          </p:spPr>
          <p:txBody>
            <a:bodyPr lIns="28222" tIns="28222" rIns="28222" bIns="28222" rtlCol="0" anchor="ctr"/>
            <a:lstStyle/>
            <a:p>
              <a:pPr algn="ctr">
                <a:lnSpc>
                  <a:spcPts val="1477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13" name="그림 12">
            <a:extLst>
              <a:ext uri="{FF2B5EF4-FFF2-40B4-BE49-F238E27FC236}">
                <a16:creationId xmlns:a16="http://schemas.microsoft.com/office/drawing/2014/main" id="{0C8A5945-3523-1B06-4F64-68DEDE1DE9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100" y="1489900"/>
            <a:ext cx="4114800" cy="3594782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C4615143-75A4-466F-1F66-878CBE975621}"/>
              </a:ext>
            </a:extLst>
          </p:cNvPr>
          <p:cNvSpPr/>
          <p:nvPr/>
        </p:nvSpPr>
        <p:spPr>
          <a:xfrm>
            <a:off x="723900" y="3931920"/>
            <a:ext cx="4267200" cy="1202439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446828C-CDB8-4B76-B86A-29D2B4AA364C}"/>
              </a:ext>
            </a:extLst>
          </p:cNvPr>
          <p:cNvSpPr txBox="1"/>
          <p:nvPr/>
        </p:nvSpPr>
        <p:spPr>
          <a:xfrm>
            <a:off x="1676400" y="4437887"/>
            <a:ext cx="32766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900" dirty="0">
                <a:highlight>
                  <a:srgbClr val="FFFF00"/>
                </a:highlight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게시판 업로드 시 썸네일</a:t>
            </a:r>
            <a:r>
              <a:rPr lang="en-US" altLang="ko-KR" sz="900" dirty="0">
                <a:highlight>
                  <a:srgbClr val="FFFF00"/>
                </a:highlight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(</a:t>
            </a:r>
            <a:r>
              <a:rPr lang="ko-KR" altLang="en-US" sz="900" dirty="0">
                <a:highlight>
                  <a:srgbClr val="FFFF00"/>
                </a:highlight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이미지</a:t>
            </a:r>
            <a:r>
              <a:rPr lang="en-US" altLang="ko-KR" sz="900" dirty="0">
                <a:highlight>
                  <a:srgbClr val="FFFF00"/>
                </a:highlight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)</a:t>
            </a:r>
            <a:r>
              <a:rPr lang="ko-KR" altLang="en-US" sz="900" dirty="0">
                <a:highlight>
                  <a:srgbClr val="FFFF00"/>
                </a:highlight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 외에</a:t>
            </a:r>
            <a:endParaRPr lang="en-US" altLang="ko-KR" sz="900" dirty="0">
              <a:highlight>
                <a:srgbClr val="FFFF00"/>
              </a:highlight>
              <a:latin typeface="성신여대본문체" panose="02020603020101020101" pitchFamily="18" charset="-127"/>
              <a:ea typeface="성신여대본문체" panose="02020603020101020101" pitchFamily="18" charset="-127"/>
            </a:endParaRPr>
          </a:p>
          <a:p>
            <a:pPr algn="r"/>
            <a:r>
              <a:rPr lang="ko-KR" altLang="en-US" sz="900" dirty="0">
                <a:highlight>
                  <a:srgbClr val="FFFF00"/>
                </a:highlight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행사 부가설명을 추가로 게시하고자 하는 경우</a:t>
            </a:r>
            <a:r>
              <a:rPr lang="en-US" altLang="ko-KR" sz="900" dirty="0">
                <a:highlight>
                  <a:srgbClr val="FFFF00"/>
                </a:highlight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,</a:t>
            </a:r>
          </a:p>
          <a:p>
            <a:pPr algn="r"/>
            <a:r>
              <a:rPr lang="ko-KR" altLang="en-US" sz="900" dirty="0">
                <a:highlight>
                  <a:srgbClr val="FFFF00"/>
                </a:highlight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자유롭게 작성하여 썸네일과 함께 제출</a:t>
            </a:r>
            <a:endParaRPr lang="en-US" altLang="ko-KR" sz="900" dirty="0">
              <a:highlight>
                <a:srgbClr val="FFFF00"/>
              </a:highlight>
              <a:latin typeface="성신여대본문체" panose="02020603020101020101" pitchFamily="18" charset="-127"/>
              <a:ea typeface="성신여대본문체" panose="02020603020101020101" pitchFamily="18" charset="-127"/>
            </a:endParaRPr>
          </a:p>
          <a:p>
            <a:pPr algn="r"/>
            <a:r>
              <a:rPr lang="en-US" altLang="ko-KR" sz="900" u="sng" dirty="0"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(6, 7</a:t>
            </a:r>
            <a:r>
              <a:rPr lang="ko-KR" altLang="en-US" sz="900" u="sng" dirty="0"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페이지 슬라이드 노트 확인 요망</a:t>
            </a:r>
            <a:r>
              <a:rPr lang="en-US" altLang="ko-KR" sz="900" u="sng" dirty="0"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)</a:t>
            </a:r>
            <a:endParaRPr lang="en-US" altLang="ko-KR" sz="900" dirty="0">
              <a:latin typeface="성신여대본문체" panose="02020603020101020101" pitchFamily="18" charset="-127"/>
              <a:ea typeface="성신여대본문체" panose="02020603020101020101" pitchFamily="18" charset="-127"/>
            </a:endParaRPr>
          </a:p>
          <a:p>
            <a:pPr algn="r"/>
            <a:endParaRPr lang="ko-KR" altLang="en-US" sz="900" dirty="0">
              <a:highlight>
                <a:srgbClr val="FFFF00"/>
              </a:highlight>
              <a:latin typeface="성신여대본문체" panose="02020603020101020101" pitchFamily="18" charset="-127"/>
              <a:ea typeface="성신여대본문체" panose="02020603020101020101" pitchFamily="18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5EB135-D5AA-A360-6684-2498C0E7A42B}"/>
              </a:ext>
            </a:extLst>
          </p:cNvPr>
          <p:cNvSpPr txBox="1"/>
          <p:nvPr/>
        </p:nvSpPr>
        <p:spPr>
          <a:xfrm>
            <a:off x="647700" y="1028700"/>
            <a:ext cx="44958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5. </a:t>
            </a:r>
            <a:r>
              <a:rPr lang="ko-KR" altLang="en-US" sz="1500" b="1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게시판 업로드 예시</a:t>
            </a:r>
            <a:r>
              <a:rPr lang="en-US" altLang="ko-KR" sz="1100" b="1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 (</a:t>
            </a:r>
            <a:r>
              <a:rPr lang="ko-KR" altLang="en-US" sz="1100" b="1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행사 썸네일 클릭 후 화면</a:t>
            </a:r>
            <a:r>
              <a:rPr lang="en-US" altLang="ko-KR" sz="1100" b="1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_</a:t>
            </a:r>
            <a:r>
              <a:rPr lang="ko-KR" altLang="en-US" sz="1100" b="1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부가설명</a:t>
            </a:r>
            <a:r>
              <a:rPr lang="en-US" altLang="ko-KR" sz="1100" b="1" dirty="0">
                <a:solidFill>
                  <a:schemeClr val="bg1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)</a:t>
            </a:r>
            <a:endParaRPr lang="en-US" altLang="ko-KR" sz="1100" dirty="0">
              <a:solidFill>
                <a:schemeClr val="bg1"/>
              </a:solidFill>
              <a:latin typeface="성신여대본문체" panose="02020603020101020101" pitchFamily="18" charset="-127"/>
              <a:ea typeface="성신여대본문체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026118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2377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66212F-648A-953B-A3B8-C5DA55D029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67B7D725-D77B-8B17-73A9-59F2211A5F31}"/>
              </a:ext>
            </a:extLst>
          </p:cNvPr>
          <p:cNvGrpSpPr/>
          <p:nvPr/>
        </p:nvGrpSpPr>
        <p:grpSpPr>
          <a:xfrm>
            <a:off x="189418" y="189418"/>
            <a:ext cx="5336164" cy="5336164"/>
            <a:chOff x="0" y="0"/>
            <a:chExt cx="2529737" cy="2529737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8D266E5A-68AE-410B-830F-A6F4F6516CC4}"/>
                </a:ext>
              </a:extLst>
            </p:cNvPr>
            <p:cNvSpPr/>
            <p:nvPr/>
          </p:nvSpPr>
          <p:spPr>
            <a:xfrm>
              <a:off x="0" y="0"/>
              <a:ext cx="2529737" cy="2529737"/>
            </a:xfrm>
            <a:custGeom>
              <a:avLst/>
              <a:gdLst/>
              <a:ahLst/>
              <a:cxnLst/>
              <a:rect l="l" t="t" r="r" b="b"/>
              <a:pathLst>
                <a:path w="2529737" h="2529737">
                  <a:moveTo>
                    <a:pt x="0" y="0"/>
                  </a:moveTo>
                  <a:lnTo>
                    <a:pt x="2529737" y="0"/>
                  </a:lnTo>
                  <a:lnTo>
                    <a:pt x="2529737" y="2529737"/>
                  </a:lnTo>
                  <a:lnTo>
                    <a:pt x="0" y="2529737"/>
                  </a:lnTo>
                  <a:close/>
                </a:path>
              </a:pathLst>
            </a:custGeom>
            <a:ln w="104775" cap="sq">
              <a:solidFill>
                <a:srgbClr val="F2F2F2"/>
              </a:solidFill>
              <a:prstDash val="solid"/>
              <a:miter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C1D1A6C3-C6D9-8665-2E5F-634A0554CD33}"/>
                </a:ext>
              </a:extLst>
            </p:cNvPr>
            <p:cNvSpPr txBox="1"/>
            <p:nvPr/>
          </p:nvSpPr>
          <p:spPr>
            <a:xfrm>
              <a:off x="0" y="-19050"/>
              <a:ext cx="2529737" cy="2548787"/>
            </a:xfrm>
            <a:prstGeom prst="rect">
              <a:avLst/>
            </a:prstGeom>
          </p:spPr>
          <p:txBody>
            <a:bodyPr lIns="28222" tIns="28222" rIns="28222" bIns="28222" rtlCol="0" anchor="ctr"/>
            <a:lstStyle/>
            <a:p>
              <a:pPr algn="ctr">
                <a:lnSpc>
                  <a:spcPts val="1477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025BAC45-2E1F-5727-0845-C577B0DB409A}"/>
              </a:ext>
            </a:extLst>
          </p:cNvPr>
          <p:cNvSpPr txBox="1"/>
          <p:nvPr/>
        </p:nvSpPr>
        <p:spPr>
          <a:xfrm>
            <a:off x="-881591" y="1564647"/>
            <a:ext cx="747817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600" b="1" dirty="0">
                <a:solidFill>
                  <a:schemeClr val="bg1"/>
                </a:solidFill>
                <a:latin typeface="+mj-ea"/>
                <a:ea typeface="+mj-ea"/>
              </a:rPr>
              <a:t>인문융합예술대학</a:t>
            </a:r>
            <a:r>
              <a:rPr lang="en-US" altLang="ko-KR" sz="2600" b="1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r>
              <a:rPr lang="ko-KR" altLang="en-US" sz="2600" b="1" dirty="0">
                <a:solidFill>
                  <a:schemeClr val="bg1"/>
                </a:solidFill>
                <a:latin typeface="+mj-ea"/>
                <a:ea typeface="+mj-ea"/>
              </a:rPr>
              <a:t>국어국문학과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0FA506F-2DC8-9ACB-70B9-42707C573DAA}"/>
              </a:ext>
            </a:extLst>
          </p:cNvPr>
          <p:cNvSpPr txBox="1"/>
          <p:nvPr/>
        </p:nvSpPr>
        <p:spPr>
          <a:xfrm>
            <a:off x="762151" y="3096280"/>
            <a:ext cx="41906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  <a:latin typeface="+mj-ea"/>
                <a:ea typeface="+mj-ea"/>
              </a:rPr>
              <a:t>2026 Hangeul Day Event in the Department of</a:t>
            </a:r>
          </a:p>
          <a:p>
            <a:pPr algn="ctr"/>
            <a:r>
              <a:rPr lang="en-US" altLang="ko-KR" sz="1400" b="1" dirty="0">
                <a:solidFill>
                  <a:schemeClr val="bg1"/>
                </a:solidFill>
                <a:latin typeface="+mj-ea"/>
                <a:ea typeface="+mj-ea"/>
              </a:rPr>
              <a:t>Korean Language and Literature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B4DA78A-C485-C12E-27E5-799BF45DF3B7}"/>
              </a:ext>
            </a:extLst>
          </p:cNvPr>
          <p:cNvSpPr txBox="1"/>
          <p:nvPr/>
        </p:nvSpPr>
        <p:spPr>
          <a:xfrm>
            <a:off x="347837" y="2118092"/>
            <a:ext cx="5019323" cy="8156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700" b="1" dirty="0">
                <a:solidFill>
                  <a:schemeClr val="bg1"/>
                </a:solidFill>
                <a:latin typeface="+mj-ea"/>
                <a:ea typeface="+mj-ea"/>
              </a:rPr>
              <a:t>2026 </a:t>
            </a:r>
            <a:r>
              <a:rPr lang="ko-KR" altLang="en-US" sz="4700" b="1" dirty="0">
                <a:solidFill>
                  <a:schemeClr val="bg1"/>
                </a:solidFill>
                <a:latin typeface="+mj-ea"/>
                <a:ea typeface="+mj-ea"/>
              </a:rPr>
              <a:t>한글날 행사</a:t>
            </a:r>
          </a:p>
        </p:txBody>
      </p:sp>
      <p:sp>
        <p:nvSpPr>
          <p:cNvPr id="10" name="Freeform 5">
            <a:extLst>
              <a:ext uri="{FF2B5EF4-FFF2-40B4-BE49-F238E27FC236}">
                <a16:creationId xmlns:a16="http://schemas.microsoft.com/office/drawing/2014/main" id="{6B0C4431-2D6C-5B6B-E043-1B1D305118E3}"/>
              </a:ext>
            </a:extLst>
          </p:cNvPr>
          <p:cNvSpPr/>
          <p:nvPr/>
        </p:nvSpPr>
        <p:spPr>
          <a:xfrm>
            <a:off x="1648332" y="4415041"/>
            <a:ext cx="2418335" cy="728459"/>
          </a:xfrm>
          <a:custGeom>
            <a:avLst/>
            <a:gdLst/>
            <a:ahLst/>
            <a:cxnLst/>
            <a:rect l="l" t="t" r="r" b="b"/>
            <a:pathLst>
              <a:path w="2418335" h="728459">
                <a:moveTo>
                  <a:pt x="0" y="0"/>
                </a:moveTo>
                <a:lnTo>
                  <a:pt x="2418336" y="0"/>
                </a:lnTo>
                <a:lnTo>
                  <a:pt x="2418336" y="728459"/>
                </a:lnTo>
                <a:lnTo>
                  <a:pt x="0" y="72845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65573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237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9418" y="189418"/>
            <a:ext cx="5336164" cy="5336164"/>
            <a:chOff x="0" y="0"/>
            <a:chExt cx="2529737" cy="252973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529737" cy="2529737"/>
            </a:xfrm>
            <a:custGeom>
              <a:avLst/>
              <a:gdLst/>
              <a:ahLst/>
              <a:cxnLst/>
              <a:rect l="l" t="t" r="r" b="b"/>
              <a:pathLst>
                <a:path w="2529737" h="2529737">
                  <a:moveTo>
                    <a:pt x="0" y="0"/>
                  </a:moveTo>
                  <a:lnTo>
                    <a:pt x="2529737" y="0"/>
                  </a:lnTo>
                  <a:lnTo>
                    <a:pt x="2529737" y="2529737"/>
                  </a:lnTo>
                  <a:lnTo>
                    <a:pt x="0" y="2529737"/>
                  </a:lnTo>
                  <a:close/>
                </a:path>
              </a:pathLst>
            </a:custGeom>
            <a:ln w="104775" cap="sq">
              <a:solidFill>
                <a:srgbClr val="F2F2F2"/>
              </a:solidFill>
              <a:prstDash val="solid"/>
              <a:miter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19050"/>
              <a:ext cx="2529737" cy="2548787"/>
            </a:xfrm>
            <a:prstGeom prst="rect">
              <a:avLst/>
            </a:prstGeom>
          </p:spPr>
          <p:txBody>
            <a:bodyPr lIns="28222" tIns="28222" rIns="28222" bIns="28222" rtlCol="0" anchor="ctr"/>
            <a:lstStyle/>
            <a:p>
              <a:pPr algn="ctr">
                <a:lnSpc>
                  <a:spcPts val="1477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77A1EBBD-BF7A-41C5-AC5E-B883C229C7D3}"/>
              </a:ext>
            </a:extLst>
          </p:cNvPr>
          <p:cNvSpPr txBox="1"/>
          <p:nvPr/>
        </p:nvSpPr>
        <p:spPr>
          <a:xfrm>
            <a:off x="622751" y="1592104"/>
            <a:ext cx="44694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000" b="1" dirty="0">
                <a:solidFill>
                  <a:schemeClr val="bg1"/>
                </a:solidFill>
                <a:latin typeface="+mj-ea"/>
                <a:ea typeface="+mj-ea"/>
              </a:rPr>
              <a:t>사범대학 교육학과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34D87E-9341-4427-AE84-85825E4C02D3}"/>
              </a:ext>
            </a:extLst>
          </p:cNvPr>
          <p:cNvSpPr txBox="1"/>
          <p:nvPr/>
        </p:nvSpPr>
        <p:spPr>
          <a:xfrm>
            <a:off x="414626" y="3235523"/>
            <a:ext cx="48857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chemeClr val="bg1"/>
                </a:solidFill>
                <a:latin typeface="+mj-ea"/>
                <a:ea typeface="+mj-ea"/>
              </a:rPr>
              <a:t>2026 Educator’s Night in the Department of Education</a:t>
            </a:r>
            <a:endParaRPr lang="ko-KR" altLang="en-US" sz="1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760FCC8-5D8F-404D-8AD0-2CABC1D4687B}"/>
              </a:ext>
            </a:extLst>
          </p:cNvPr>
          <p:cNvSpPr txBox="1"/>
          <p:nvPr/>
        </p:nvSpPr>
        <p:spPr>
          <a:xfrm>
            <a:off x="224410" y="2354104"/>
            <a:ext cx="5266174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700" b="1" dirty="0">
                <a:solidFill>
                  <a:schemeClr val="bg1"/>
                </a:solidFill>
                <a:latin typeface="+mj-ea"/>
                <a:ea typeface="+mj-ea"/>
              </a:rPr>
              <a:t>2026 </a:t>
            </a:r>
            <a:r>
              <a:rPr lang="ko-KR" altLang="en-US" sz="4700" b="1" dirty="0">
                <a:solidFill>
                  <a:schemeClr val="bg1"/>
                </a:solidFill>
                <a:latin typeface="+mj-ea"/>
                <a:ea typeface="+mj-ea"/>
              </a:rPr>
              <a:t>교육인의 밤</a:t>
            </a:r>
          </a:p>
        </p:txBody>
      </p:sp>
      <p:sp>
        <p:nvSpPr>
          <p:cNvPr id="10" name="Freeform 5">
            <a:extLst>
              <a:ext uri="{FF2B5EF4-FFF2-40B4-BE49-F238E27FC236}">
                <a16:creationId xmlns:a16="http://schemas.microsoft.com/office/drawing/2014/main" id="{5DFCF72D-3295-991A-AE43-B11CFCE401DE}"/>
              </a:ext>
            </a:extLst>
          </p:cNvPr>
          <p:cNvSpPr/>
          <p:nvPr/>
        </p:nvSpPr>
        <p:spPr>
          <a:xfrm>
            <a:off x="1648332" y="4415041"/>
            <a:ext cx="2418335" cy="728459"/>
          </a:xfrm>
          <a:custGeom>
            <a:avLst/>
            <a:gdLst/>
            <a:ahLst/>
            <a:cxnLst/>
            <a:rect l="l" t="t" r="r" b="b"/>
            <a:pathLst>
              <a:path w="2418335" h="728459">
                <a:moveTo>
                  <a:pt x="0" y="0"/>
                </a:moveTo>
                <a:lnTo>
                  <a:pt x="2418336" y="0"/>
                </a:lnTo>
                <a:lnTo>
                  <a:pt x="2418336" y="728459"/>
                </a:lnTo>
                <a:lnTo>
                  <a:pt x="0" y="72845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66714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237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9418" y="189418"/>
            <a:ext cx="5336164" cy="5336164"/>
            <a:chOff x="0" y="0"/>
            <a:chExt cx="2529737" cy="252973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529737" cy="2529737"/>
            </a:xfrm>
            <a:custGeom>
              <a:avLst/>
              <a:gdLst/>
              <a:ahLst/>
              <a:cxnLst/>
              <a:rect l="l" t="t" r="r" b="b"/>
              <a:pathLst>
                <a:path w="2529737" h="2529737">
                  <a:moveTo>
                    <a:pt x="0" y="0"/>
                  </a:moveTo>
                  <a:lnTo>
                    <a:pt x="2529737" y="0"/>
                  </a:lnTo>
                  <a:lnTo>
                    <a:pt x="2529737" y="2529737"/>
                  </a:lnTo>
                  <a:lnTo>
                    <a:pt x="0" y="2529737"/>
                  </a:lnTo>
                  <a:close/>
                </a:path>
              </a:pathLst>
            </a:custGeom>
            <a:ln w="104775" cap="sq">
              <a:solidFill>
                <a:srgbClr val="F2F2F2"/>
              </a:solidFill>
              <a:prstDash val="solid"/>
              <a:miter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19050"/>
              <a:ext cx="2529737" cy="2548787"/>
            </a:xfrm>
            <a:prstGeom prst="rect">
              <a:avLst/>
            </a:prstGeom>
          </p:spPr>
          <p:txBody>
            <a:bodyPr lIns="28222" tIns="28222" rIns="28222" bIns="28222" rtlCol="0" anchor="ctr"/>
            <a:lstStyle/>
            <a:p>
              <a:pPr algn="ctr">
                <a:lnSpc>
                  <a:spcPts val="1477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648332" y="4415041"/>
            <a:ext cx="2418335" cy="728459"/>
          </a:xfrm>
          <a:custGeom>
            <a:avLst/>
            <a:gdLst/>
            <a:ahLst/>
            <a:cxnLst/>
            <a:rect l="l" t="t" r="r" b="b"/>
            <a:pathLst>
              <a:path w="2418335" h="728459">
                <a:moveTo>
                  <a:pt x="0" y="0"/>
                </a:moveTo>
                <a:lnTo>
                  <a:pt x="2418336" y="0"/>
                </a:lnTo>
                <a:lnTo>
                  <a:pt x="2418336" y="728459"/>
                </a:lnTo>
                <a:lnTo>
                  <a:pt x="0" y="72845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A1EBBD-BF7A-41C5-AC5E-B883C229C7D3}"/>
              </a:ext>
            </a:extLst>
          </p:cNvPr>
          <p:cNvSpPr txBox="1"/>
          <p:nvPr/>
        </p:nvSpPr>
        <p:spPr>
          <a:xfrm>
            <a:off x="2095500" y="1053529"/>
            <a:ext cx="15696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400" b="1" dirty="0">
                <a:solidFill>
                  <a:schemeClr val="bg1"/>
                </a:solidFill>
                <a:latin typeface="+mj-ea"/>
                <a:ea typeface="+mj-ea"/>
              </a:rPr>
              <a:t>학과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760FCC8-5D8F-404D-8AD0-2CABC1D4687B}"/>
              </a:ext>
            </a:extLst>
          </p:cNvPr>
          <p:cNvSpPr txBox="1"/>
          <p:nvPr/>
        </p:nvSpPr>
        <p:spPr>
          <a:xfrm>
            <a:off x="1749251" y="2040447"/>
            <a:ext cx="226215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400" b="1" dirty="0" err="1">
                <a:solidFill>
                  <a:schemeClr val="bg1"/>
                </a:solidFill>
                <a:latin typeface="+mj-ea"/>
                <a:ea typeface="+mj-ea"/>
              </a:rPr>
              <a:t>행사명</a:t>
            </a:r>
            <a:endParaRPr lang="ko-KR" altLang="en-US" sz="5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34D87E-9341-4427-AE84-85825E4C02D3}"/>
              </a:ext>
            </a:extLst>
          </p:cNvPr>
          <p:cNvSpPr txBox="1"/>
          <p:nvPr/>
        </p:nvSpPr>
        <p:spPr>
          <a:xfrm>
            <a:off x="1132095" y="3104633"/>
            <a:ext cx="34964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>
                <a:solidFill>
                  <a:schemeClr val="bg1"/>
                </a:solidFill>
                <a:latin typeface="+mj-ea"/>
                <a:ea typeface="+mj-ea"/>
              </a:rPr>
              <a:t>영문 </a:t>
            </a:r>
            <a:r>
              <a:rPr lang="ko-KR" altLang="en-US" sz="3200" b="1" dirty="0" err="1">
                <a:solidFill>
                  <a:schemeClr val="bg1"/>
                </a:solidFill>
                <a:latin typeface="+mj-ea"/>
                <a:ea typeface="+mj-ea"/>
              </a:rPr>
              <a:t>행사명</a:t>
            </a:r>
            <a:r>
              <a:rPr lang="en-US" altLang="ko-KR" sz="3200" b="1" dirty="0">
                <a:solidFill>
                  <a:schemeClr val="bg1"/>
                </a:solidFill>
                <a:latin typeface="+mj-ea"/>
                <a:ea typeface="+mj-ea"/>
              </a:rPr>
              <a:t>(</a:t>
            </a:r>
            <a:r>
              <a:rPr lang="ko-KR" altLang="en-US" sz="3200" b="1" dirty="0">
                <a:solidFill>
                  <a:schemeClr val="bg1"/>
                </a:solidFill>
                <a:latin typeface="+mj-ea"/>
                <a:ea typeface="+mj-ea"/>
              </a:rPr>
              <a:t>선택</a:t>
            </a:r>
            <a:r>
              <a:rPr lang="en-US" altLang="ko-KR" sz="3200" b="1" dirty="0">
                <a:solidFill>
                  <a:schemeClr val="bg1"/>
                </a:solidFill>
                <a:latin typeface="+mj-ea"/>
                <a:ea typeface="+mj-ea"/>
              </a:rPr>
              <a:t>)</a:t>
            </a:r>
            <a:endParaRPr lang="ko-KR" altLang="en-US" sz="32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4F230EC-2219-47AF-24B8-F0156D6D035D}"/>
              </a:ext>
            </a:extLst>
          </p:cNvPr>
          <p:cNvSpPr txBox="1"/>
          <p:nvPr/>
        </p:nvSpPr>
        <p:spPr>
          <a:xfrm>
            <a:off x="571500" y="2118836"/>
            <a:ext cx="4572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포스터 등 별도 이미지를 붙여</a:t>
            </a:r>
            <a:endParaRPr lang="en-US" altLang="ko-KR" dirty="0">
              <a:latin typeface="성신여대본문체" panose="02020603020101020101" pitchFamily="18" charset="-127"/>
              <a:ea typeface="성신여대본문체" panose="02020603020101020101" pitchFamily="18" charset="-127"/>
            </a:endParaRPr>
          </a:p>
          <a:p>
            <a:pPr algn="ctr"/>
            <a:r>
              <a:rPr lang="ko-KR" altLang="en-US" dirty="0"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자유롭게 수정하여 주시기 바랍니다</a:t>
            </a:r>
            <a:r>
              <a:rPr lang="en-US" altLang="ko-KR" dirty="0"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.</a:t>
            </a:r>
          </a:p>
          <a:p>
            <a:pPr algn="ctr"/>
            <a:r>
              <a:rPr lang="en-US" altLang="ko-KR" dirty="0">
                <a:solidFill>
                  <a:srgbClr val="FF0000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- 600x600 </a:t>
            </a:r>
            <a:r>
              <a:rPr lang="ko-KR" altLang="en-US" dirty="0">
                <a:solidFill>
                  <a:srgbClr val="FF0000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규격 변경 불가 </a:t>
            </a:r>
            <a:r>
              <a:rPr lang="en-US" altLang="ko-KR" dirty="0">
                <a:solidFill>
                  <a:srgbClr val="FF0000"/>
                </a:solidFill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-</a:t>
            </a:r>
          </a:p>
          <a:p>
            <a:pPr algn="ctr"/>
            <a:endParaRPr lang="en-US" altLang="ko-KR" dirty="0">
              <a:latin typeface="성신여대본문체" panose="02020603020101020101" pitchFamily="18" charset="-127"/>
              <a:ea typeface="성신여대본문체" panose="02020603020101020101" pitchFamily="18" charset="-127"/>
            </a:endParaRPr>
          </a:p>
          <a:p>
            <a:pPr algn="ctr"/>
            <a:r>
              <a:rPr lang="en-US" altLang="ko-KR" dirty="0"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(</a:t>
            </a:r>
            <a:r>
              <a:rPr lang="ko-KR" altLang="en-US" dirty="0"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수정 전 본 공지 내용 삭제 요망</a:t>
            </a:r>
            <a:r>
              <a:rPr lang="en-US" altLang="ko-KR" dirty="0">
                <a:latin typeface="성신여대본문체" panose="02020603020101020101" pitchFamily="18" charset="-127"/>
                <a:ea typeface="성신여대본문체" panose="02020603020101020101" pitchFamily="18" charset="-127"/>
              </a:rPr>
              <a:t>)</a:t>
            </a:r>
            <a:endParaRPr lang="ko-KR" altLang="en-US" dirty="0">
              <a:latin typeface="성신여대본문체" panose="02020603020101020101" pitchFamily="18" charset="-127"/>
              <a:ea typeface="성신여대본문체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454349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511</Words>
  <Application>Microsoft Office PowerPoint</Application>
  <PresentationFormat>사용자 지정</PresentationFormat>
  <Paragraphs>49</Paragraphs>
  <Slides>7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3" baseType="lpstr">
      <vt:lpstr>맑은 고딕</vt:lpstr>
      <vt:lpstr>성신여대제목체</vt:lpstr>
      <vt:lpstr>성신여대본문체</vt:lpstr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제목</dc:title>
  <cp:lastModifiedBy>송은솔 (제1교학팀)</cp:lastModifiedBy>
  <cp:revision>17</cp:revision>
  <dcterms:created xsi:type="dcterms:W3CDTF">2006-08-16T00:00:00Z</dcterms:created>
  <dcterms:modified xsi:type="dcterms:W3CDTF">2026-07-13T07:07:34Z</dcterms:modified>
  <dc:identifier>DAHOltu4AIM</dc:identifier>
</cp:coreProperties>
</file>